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429" r:id="rId2"/>
    <p:sldId id="256" r:id="rId3"/>
    <p:sldId id="434" r:id="rId4"/>
    <p:sldId id="435" r:id="rId5"/>
    <p:sldId id="439" r:id="rId6"/>
    <p:sldId id="440" r:id="rId7"/>
    <p:sldId id="441" r:id="rId8"/>
    <p:sldId id="442" r:id="rId9"/>
    <p:sldId id="443" r:id="rId10"/>
    <p:sldId id="432" r:id="rId11"/>
    <p:sldId id="430" r:id="rId12"/>
    <p:sldId id="436" r:id="rId13"/>
    <p:sldId id="437" r:id="rId14"/>
    <p:sldId id="438" r:id="rId15"/>
    <p:sldId id="444" r:id="rId16"/>
    <p:sldId id="461" r:id="rId17"/>
    <p:sldId id="462" r:id="rId18"/>
    <p:sldId id="463" r:id="rId19"/>
    <p:sldId id="464" r:id="rId20"/>
    <p:sldId id="465" r:id="rId21"/>
    <p:sldId id="466" r:id="rId22"/>
    <p:sldId id="467" r:id="rId23"/>
    <p:sldId id="468" r:id="rId24"/>
    <p:sldId id="469" r:id="rId25"/>
    <p:sldId id="470" r:id="rId26"/>
    <p:sldId id="471" r:id="rId27"/>
    <p:sldId id="472" r:id="rId28"/>
    <p:sldId id="473" r:id="rId29"/>
    <p:sldId id="474" r:id="rId30"/>
    <p:sldId id="475" r:id="rId31"/>
    <p:sldId id="476" r:id="rId32"/>
    <p:sldId id="477" r:id="rId33"/>
    <p:sldId id="478" r:id="rId34"/>
    <p:sldId id="445" r:id="rId35"/>
    <p:sldId id="446" r:id="rId36"/>
    <p:sldId id="447" r:id="rId37"/>
    <p:sldId id="448" r:id="rId38"/>
    <p:sldId id="449" r:id="rId39"/>
    <p:sldId id="450" r:id="rId40"/>
    <p:sldId id="451" r:id="rId41"/>
    <p:sldId id="452" r:id="rId42"/>
    <p:sldId id="453" r:id="rId43"/>
    <p:sldId id="454" r:id="rId44"/>
    <p:sldId id="455" r:id="rId45"/>
    <p:sldId id="456" r:id="rId46"/>
    <p:sldId id="457" r:id="rId47"/>
    <p:sldId id="458" r:id="rId48"/>
    <p:sldId id="459" r:id="rId49"/>
    <p:sldId id="460" r:id="rId50"/>
    <p:sldId id="479" r:id="rId51"/>
    <p:sldId id="499" r:id="rId52"/>
    <p:sldId id="500" r:id="rId53"/>
    <p:sldId id="502" r:id="rId54"/>
    <p:sldId id="501" r:id="rId55"/>
    <p:sldId id="503" r:id="rId56"/>
    <p:sldId id="504" r:id="rId57"/>
    <p:sldId id="505" r:id="rId58"/>
    <p:sldId id="506" r:id="rId59"/>
    <p:sldId id="507" r:id="rId60"/>
    <p:sldId id="508" r:id="rId61"/>
    <p:sldId id="509" r:id="rId62"/>
    <p:sldId id="510" r:id="rId63"/>
    <p:sldId id="511" r:id="rId64"/>
    <p:sldId id="480" r:id="rId65"/>
    <p:sldId id="481" r:id="rId66"/>
    <p:sldId id="482" r:id="rId67"/>
    <p:sldId id="483" r:id="rId68"/>
    <p:sldId id="484" r:id="rId69"/>
    <p:sldId id="485" r:id="rId70"/>
    <p:sldId id="486" r:id="rId71"/>
    <p:sldId id="487" r:id="rId72"/>
    <p:sldId id="488" r:id="rId73"/>
    <p:sldId id="489" r:id="rId74"/>
    <p:sldId id="490" r:id="rId75"/>
    <p:sldId id="491" r:id="rId76"/>
    <p:sldId id="492" r:id="rId77"/>
    <p:sldId id="493" r:id="rId78"/>
    <p:sldId id="494" r:id="rId79"/>
    <p:sldId id="495" r:id="rId80"/>
    <p:sldId id="496" r:id="rId81"/>
    <p:sldId id="497" r:id="rId82"/>
    <p:sldId id="498" r:id="rId83"/>
    <p:sldId id="512" r:id="rId84"/>
    <p:sldId id="523" r:id="rId85"/>
    <p:sldId id="524" r:id="rId86"/>
    <p:sldId id="525" r:id="rId87"/>
    <p:sldId id="526" r:id="rId88"/>
    <p:sldId id="527" r:id="rId89"/>
    <p:sldId id="513" r:id="rId90"/>
    <p:sldId id="514" r:id="rId91"/>
    <p:sldId id="515" r:id="rId92"/>
    <p:sldId id="516" r:id="rId93"/>
    <p:sldId id="517" r:id="rId94"/>
    <p:sldId id="518" r:id="rId95"/>
    <p:sldId id="519" r:id="rId96"/>
    <p:sldId id="520" r:id="rId97"/>
    <p:sldId id="521" r:id="rId98"/>
    <p:sldId id="522" r:id="rId99"/>
    <p:sldId id="433" r:id="rId100"/>
    <p:sldId id="528" r:id="rId10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69" d="100"/>
          <a:sy n="69" d="100"/>
        </p:scale>
        <p:origin x="696" y="5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TextBox 3">
            <a:extLst>
              <a:ext uri="{FF2B5EF4-FFF2-40B4-BE49-F238E27FC236}">
                <a16:creationId xmlns:a16="http://schemas.microsoft.com/office/drawing/2014/main" id="{9E3E9755-6FCF-469D-886D-3798E721D698}"/>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a:latin typeface="Arial" pitchFamily="34" charset="0"/>
                <a:cs typeface="Arial" pitchFamily="34" charset="0"/>
              </a:defRPr>
            </a:lvl1p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854" y="1295399"/>
            <a:ext cx="10972800" cy="874595"/>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2362200"/>
            <a:ext cx="10972800" cy="4188022"/>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2B1B8B22-CEBD-4765-AC44-C4A4DAF84547}"/>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TextBox 3">
            <a:extLst>
              <a:ext uri="{FF2B5EF4-FFF2-40B4-BE49-F238E27FC236}">
                <a16:creationId xmlns:a16="http://schemas.microsoft.com/office/drawing/2014/main" id="{8EF4712E-868C-4F2D-99EC-358A54B64A36}"/>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95401"/>
            <a:ext cx="10972800" cy="10668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609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4514DA09-5B01-4330-A393-94346814DD6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8DEAC6DD-67C5-4AEB-9F5E-A2154989667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371600"/>
            <a:ext cx="10972800" cy="11430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TextBox 2">
            <a:extLst>
              <a:ext uri="{FF2B5EF4-FFF2-40B4-BE49-F238E27FC236}">
                <a16:creationId xmlns:a16="http://schemas.microsoft.com/office/drawing/2014/main" id="{53BAEE68-68ED-4DA9-BF91-F4026503D855}"/>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3B697F-F5E7-4479-AEAC-D402CF865E6C}"/>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pic>
        <p:nvPicPr>
          <p:cNvPr id="1026" name="Picture 2" descr="HORIZ NO SCREENED DIAMOND copy"/>
          <p:cNvPicPr>
            <a:picLocks noChangeAspect="1" noChangeArrowheads="1"/>
          </p:cNvPicPr>
          <p:nvPr/>
        </p:nvPicPr>
        <p:blipFill>
          <a:blip r:embed="rId15" cstate="print"/>
          <a:srcRect/>
          <a:stretch>
            <a:fillRect/>
          </a:stretch>
        </p:blipFill>
        <p:spPr bwMode="auto">
          <a:xfrm>
            <a:off x="0" y="0"/>
            <a:ext cx="12192000" cy="6858000"/>
          </a:xfrm>
          <a:prstGeom prst="rect">
            <a:avLst/>
          </a:prstGeom>
          <a:noFill/>
          <a:ln w="9525">
            <a:noFill/>
            <a:miter lim="800000"/>
            <a:headEnd/>
            <a:tailEnd/>
          </a:ln>
        </p:spPr>
      </p:pic>
      <p:sp>
        <p:nvSpPr>
          <p:cNvPr id="3" name="Footer Placeholder 2"/>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defRPr>
            </a:lvl1pPr>
          </a:lstStyle>
          <a:p>
            <a:endParaRPr lang="en-US" dirty="0"/>
          </a:p>
        </p:txBody>
      </p:sp>
      <p:sp>
        <p:nvSpPr>
          <p:cNvPr id="2" name="TextBox 1">
            <a:extLst>
              <a:ext uri="{FF2B5EF4-FFF2-40B4-BE49-F238E27FC236}">
                <a16:creationId xmlns:a16="http://schemas.microsoft.com/office/drawing/2014/main" id="{4C53CEEA-FC7C-4961-9CE5-C31FD3E3EF1E}"/>
              </a:ext>
            </a:extLst>
          </p:cNvPr>
          <p:cNvSpPr txBox="1"/>
          <p:nvPr userDrawn="1"/>
        </p:nvSpPr>
        <p:spPr>
          <a:xfrm>
            <a:off x="11506200" y="6356351"/>
            <a:ext cx="685800" cy="307777"/>
          </a:xfrm>
          <a:prstGeom prst="rect">
            <a:avLst/>
          </a:prstGeom>
          <a:noFill/>
        </p:spPr>
        <p:txBody>
          <a:bodyPr wrap="square" rtlCol="0">
            <a:spAutoFit/>
          </a:bodyPr>
          <a:lstStyle/>
          <a:p>
            <a:fld id="{C3496D66-B74A-436E-94A0-25FB1F709176}" type="slidenum">
              <a:rPr lang="en-US" sz="1400" smtClean="0"/>
              <a:t>‹#›</a:t>
            </a:fld>
            <a:endParaRPr lang="en-US" sz="1400"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rrl.org/shop/Licensing-Education-and-Trainin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A98298-C3BA-4023-B3C5-1A95D539E2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2611785389"/>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447800" y="19050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3780157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name of the process that changes the phase angle of an RF signal to convey information?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pt-BR" b="0" i="0" u="none" strike="noStrike" baseline="0" dirty="0">
                <a:latin typeface="Calibri" panose="020F0502020204030204" pitchFamily="34" charset="0"/>
              </a:rPr>
              <a:t>Phase convolution</a:t>
            </a:r>
          </a:p>
          <a:p>
            <a:pPr marL="457200" indent="-457200">
              <a:buFont typeface="+mj-lt"/>
              <a:buAutoNum type="alphaUcPeriod"/>
            </a:pPr>
            <a:r>
              <a:rPr lang="pt-BR" b="0" i="0" u="none" strike="noStrike" baseline="0" dirty="0">
                <a:latin typeface="Calibri" panose="020F0502020204030204" pitchFamily="34" charset="0"/>
              </a:rPr>
              <a:t>Phase modulation</a:t>
            </a:r>
          </a:p>
          <a:p>
            <a:pPr marL="457200" indent="-457200">
              <a:buFont typeface="+mj-lt"/>
              <a:buAutoNum type="alphaUcPeriod"/>
            </a:pPr>
            <a:r>
              <a:rPr lang="pt-BR" b="0" i="0" u="none" strike="noStrike" baseline="0" dirty="0">
                <a:latin typeface="Calibri" panose="020F0502020204030204" pitchFamily="34" charset="0"/>
              </a:rPr>
              <a:t>Phase transformation</a:t>
            </a:r>
          </a:p>
          <a:p>
            <a:pPr marL="457200" indent="-457200">
              <a:buFont typeface="+mj-lt"/>
              <a:buAutoNum type="alphaUcPeriod"/>
            </a:pPr>
            <a:r>
              <a:rPr lang="pt-BR" b="0" i="0" u="none" strike="noStrike" baseline="0" dirty="0">
                <a:latin typeface="Calibri" panose="020F0502020204030204" pitchFamily="34" charset="0"/>
              </a:rPr>
              <a:t>Phase inversion</a:t>
            </a: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G8A02 (B) Page 5-2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058384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name of the process that changes the instantaneous frequency of an RF wave to convey information?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Frequency convolution</a:t>
            </a:r>
          </a:p>
          <a:p>
            <a:pPr marL="457200" indent="-457200">
              <a:buFont typeface="+mj-lt"/>
              <a:buAutoNum type="alphaUcPeriod"/>
            </a:pPr>
            <a:r>
              <a:rPr lang="en-US" b="0" i="0" u="none" strike="noStrike" baseline="0" dirty="0">
                <a:latin typeface="Calibri" panose="020F0502020204030204" pitchFamily="34" charset="0"/>
              </a:rPr>
              <a:t>Frequency transformation</a:t>
            </a:r>
          </a:p>
          <a:p>
            <a:pPr marL="457200" indent="-457200">
              <a:buFont typeface="+mj-lt"/>
              <a:buAutoNum type="alphaUcPeriod"/>
            </a:pPr>
            <a:r>
              <a:rPr lang="en-US" b="0" i="0" u="none" strike="noStrike" baseline="0" dirty="0">
                <a:latin typeface="Calibri" panose="020F0502020204030204" pitchFamily="34" charset="0"/>
              </a:rPr>
              <a:t>Frequency conversion</a:t>
            </a:r>
          </a:p>
          <a:p>
            <a:pPr marL="457200" indent="-457200">
              <a:buFont typeface="+mj-lt"/>
              <a:buAutoNum type="alphaUcPeriod"/>
            </a:pPr>
            <a:r>
              <a:rPr lang="en-US" b="0" i="0" u="none" strike="noStrike" baseline="0" dirty="0">
                <a:latin typeface="Calibri" panose="020F0502020204030204" pitchFamily="34" charset="0"/>
              </a:rPr>
              <a:t>Frequency modulation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G8A03 (D) Page 5-2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731759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type of modulation varies the instantaneous power level of the RF signal?</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Frequency shift keying</a:t>
            </a:r>
          </a:p>
          <a:p>
            <a:pPr marL="457200" indent="-457200">
              <a:buFont typeface="+mj-lt"/>
              <a:buAutoNum type="alphaUcPeriod"/>
            </a:pPr>
            <a:r>
              <a:rPr lang="en-US" b="0" i="0" u="none" strike="noStrike" baseline="0" dirty="0">
                <a:latin typeface="Calibri" panose="020F0502020204030204" pitchFamily="34" charset="0"/>
              </a:rPr>
              <a:t>Phase modulation</a:t>
            </a:r>
          </a:p>
          <a:p>
            <a:pPr marL="457200" indent="-457200">
              <a:buFont typeface="+mj-lt"/>
              <a:buAutoNum type="alphaUcPeriod"/>
            </a:pPr>
            <a:r>
              <a:rPr lang="en-US" b="0" i="0" u="none" strike="noStrike" baseline="0" dirty="0">
                <a:latin typeface="Calibri" panose="020F0502020204030204" pitchFamily="34" charset="0"/>
              </a:rPr>
              <a:t>Frequency modulation</a:t>
            </a:r>
          </a:p>
          <a:p>
            <a:pPr marL="457200" indent="-457200">
              <a:buFont typeface="+mj-lt"/>
              <a:buAutoNum type="alphaUcPeriod"/>
            </a:pPr>
            <a:r>
              <a:rPr lang="en-US" b="0" i="0" u="none" strike="noStrike" baseline="0" dirty="0">
                <a:latin typeface="Calibri" panose="020F0502020204030204" pitchFamily="34" charset="0"/>
              </a:rPr>
              <a:t>Amplitude modulation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G8A05 (D) Page 5-1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34172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phone emissions uses the narrowest bandwidth?</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Single sideband</a:t>
            </a:r>
          </a:p>
          <a:p>
            <a:pPr marL="457200" indent="-457200">
              <a:buFont typeface="+mj-lt"/>
              <a:buAutoNum type="alphaUcPeriod"/>
            </a:pPr>
            <a:r>
              <a:rPr lang="en-US" b="0" i="0" u="none" strike="noStrike" baseline="0" dirty="0">
                <a:latin typeface="Calibri" panose="020F0502020204030204" pitchFamily="34" charset="0"/>
              </a:rPr>
              <a:t>Double sideband</a:t>
            </a:r>
          </a:p>
          <a:p>
            <a:pPr marL="457200" indent="-457200">
              <a:buFont typeface="+mj-lt"/>
              <a:buAutoNum type="alphaUcPeriod"/>
            </a:pPr>
            <a:r>
              <a:rPr lang="en-US" b="0" i="0" u="none" strike="noStrike" baseline="0" dirty="0">
                <a:latin typeface="Calibri" panose="020F0502020204030204" pitchFamily="34" charset="0"/>
              </a:rPr>
              <a:t>Phase modulation</a:t>
            </a:r>
          </a:p>
          <a:p>
            <a:pPr marL="457200" indent="-457200">
              <a:buFont typeface="+mj-lt"/>
              <a:buAutoNum type="alphaUcPeriod"/>
            </a:pPr>
            <a:r>
              <a:rPr lang="en-US" b="0" i="0" u="none" strike="noStrike" baseline="0" dirty="0">
                <a:latin typeface="Calibri" panose="020F0502020204030204" pitchFamily="34" charset="0"/>
              </a:rPr>
              <a:t>Frequency modulation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G8A07 (A) Page 5-2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649099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E3CD33-B84A-496F-AA59-B062895B38F4}"/>
              </a:ext>
            </a:extLst>
          </p:cNvPr>
          <p:cNvSpPr>
            <a:spLocks noGrp="1"/>
          </p:cNvSpPr>
          <p:nvPr>
            <p:ph type="title"/>
          </p:nvPr>
        </p:nvSpPr>
        <p:spPr/>
        <p:txBody>
          <a:bodyPr/>
          <a:lstStyle/>
          <a:p>
            <a:r>
              <a:rPr lang="en-US" dirty="0"/>
              <a:t>Radio’s Building Blocks</a:t>
            </a:r>
          </a:p>
        </p:txBody>
      </p:sp>
      <p:sp>
        <p:nvSpPr>
          <p:cNvPr id="3" name="Content Placeholder 2">
            <a:extLst>
              <a:ext uri="{FF2B5EF4-FFF2-40B4-BE49-F238E27FC236}">
                <a16:creationId xmlns:a16="http://schemas.microsoft.com/office/drawing/2014/main" id="{952EA984-D714-49BB-A13A-ABA9BC5F5E3A}"/>
              </a:ext>
            </a:extLst>
          </p:cNvPr>
          <p:cNvSpPr>
            <a:spLocks noGrp="1"/>
          </p:cNvSpPr>
          <p:nvPr>
            <p:ph idx="1"/>
          </p:nvPr>
        </p:nvSpPr>
        <p:spPr>
          <a:xfrm>
            <a:off x="609600" y="2169994"/>
            <a:ext cx="10972800" cy="4380228"/>
          </a:xfrm>
        </p:spPr>
        <p:txBody>
          <a:bodyPr/>
          <a:lstStyle/>
          <a:p>
            <a:r>
              <a:rPr lang="en-US" dirty="0"/>
              <a:t>Nearly all radios are made up of a few fundamental types of circuits</a:t>
            </a:r>
          </a:p>
          <a:p>
            <a:r>
              <a:rPr lang="en-US" dirty="0"/>
              <a:t>There’s a variety of ways circuits are built, but basic functions are the same</a:t>
            </a:r>
          </a:p>
          <a:p>
            <a:r>
              <a:rPr lang="en-US" dirty="0"/>
              <a:t>Radio circuits that perform signal generating and processing functions can also be performed on digital data by software in a radio that uses </a:t>
            </a:r>
            <a:r>
              <a:rPr lang="en-US" i="1" dirty="0">
                <a:solidFill>
                  <a:srgbClr val="C00000"/>
                </a:solidFill>
              </a:rPr>
              <a:t>digital signal processing </a:t>
            </a:r>
            <a:r>
              <a:rPr lang="en-US" dirty="0"/>
              <a:t>(DSP). Generally referred to as </a:t>
            </a:r>
            <a:r>
              <a:rPr lang="en-US" i="1" dirty="0">
                <a:solidFill>
                  <a:srgbClr val="C00000"/>
                </a:solidFill>
              </a:rPr>
              <a:t>software-defined radio </a:t>
            </a:r>
            <a:r>
              <a:rPr lang="en-US" dirty="0"/>
              <a:t>(SDR).</a:t>
            </a:r>
          </a:p>
        </p:txBody>
      </p:sp>
    </p:spTree>
    <p:extLst>
      <p:ext uri="{BB962C8B-B14F-4D97-AF65-F5344CB8AC3E}">
        <p14:creationId xmlns:p14="http://schemas.microsoft.com/office/powerpoint/2010/main" val="264603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E29E41-9280-41BA-8A69-55A7B6245B7F}"/>
              </a:ext>
            </a:extLst>
          </p:cNvPr>
          <p:cNvSpPr>
            <a:spLocks noGrp="1"/>
          </p:cNvSpPr>
          <p:nvPr>
            <p:ph type="title"/>
          </p:nvPr>
        </p:nvSpPr>
        <p:spPr/>
        <p:txBody>
          <a:bodyPr/>
          <a:lstStyle/>
          <a:p>
            <a:r>
              <a:rPr lang="en-US" dirty="0"/>
              <a:t>Filters</a:t>
            </a:r>
          </a:p>
        </p:txBody>
      </p:sp>
      <p:sp>
        <p:nvSpPr>
          <p:cNvPr id="3" name="Content Placeholder 2">
            <a:extLst>
              <a:ext uri="{FF2B5EF4-FFF2-40B4-BE49-F238E27FC236}">
                <a16:creationId xmlns:a16="http://schemas.microsoft.com/office/drawing/2014/main" id="{8BEE694D-825B-4556-AEA2-4E5641C9EE1B}"/>
              </a:ext>
            </a:extLst>
          </p:cNvPr>
          <p:cNvSpPr>
            <a:spLocks noGrp="1"/>
          </p:cNvSpPr>
          <p:nvPr>
            <p:ph idx="1"/>
          </p:nvPr>
        </p:nvSpPr>
        <p:spPr/>
        <p:txBody>
          <a:bodyPr/>
          <a:lstStyle/>
          <a:p>
            <a:r>
              <a:rPr lang="en-US" dirty="0"/>
              <a:t>Used to </a:t>
            </a:r>
            <a:r>
              <a:rPr lang="en-US" i="1" dirty="0">
                <a:solidFill>
                  <a:srgbClr val="C00000"/>
                </a:solidFill>
              </a:rPr>
              <a:t>attenuate</a:t>
            </a:r>
            <a:r>
              <a:rPr lang="en-US" dirty="0"/>
              <a:t> (reduce in strength) or pass signals</a:t>
            </a:r>
          </a:p>
          <a:p>
            <a:r>
              <a:rPr lang="en-US" dirty="0"/>
              <a:t>Classified by their </a:t>
            </a:r>
            <a:r>
              <a:rPr lang="en-US" i="1" dirty="0">
                <a:solidFill>
                  <a:srgbClr val="C00000"/>
                </a:solidFill>
              </a:rPr>
              <a:t>response</a:t>
            </a:r>
            <a:r>
              <a:rPr lang="en-US" dirty="0"/>
              <a:t> (how they act on signals)</a:t>
            </a:r>
          </a:p>
          <a:p>
            <a:r>
              <a:rPr lang="en-US" dirty="0"/>
              <a:t>Range of signals passes is the </a:t>
            </a:r>
            <a:r>
              <a:rPr lang="en-US" i="1" dirty="0">
                <a:solidFill>
                  <a:srgbClr val="C00000"/>
                </a:solidFill>
              </a:rPr>
              <a:t>passband</a:t>
            </a:r>
          </a:p>
          <a:p>
            <a:r>
              <a:rPr lang="en-US" dirty="0"/>
              <a:t>Range of signals attenuated is the </a:t>
            </a:r>
            <a:r>
              <a:rPr lang="en-US" i="1" dirty="0">
                <a:solidFill>
                  <a:srgbClr val="C00000"/>
                </a:solidFill>
              </a:rPr>
              <a:t>stopband</a:t>
            </a:r>
            <a:r>
              <a:rPr lang="en-US" dirty="0"/>
              <a:t> (attenuation is also referred to as </a:t>
            </a:r>
            <a:r>
              <a:rPr lang="en-US" i="1" dirty="0">
                <a:solidFill>
                  <a:srgbClr val="C00000"/>
                </a:solidFill>
              </a:rPr>
              <a:t>rejection</a:t>
            </a:r>
            <a:r>
              <a:rPr lang="en-US" dirty="0"/>
              <a:t>)</a:t>
            </a:r>
            <a:endParaRPr lang="en-US" i="1" dirty="0">
              <a:solidFill>
                <a:srgbClr val="C00000"/>
              </a:solidFill>
            </a:endParaRPr>
          </a:p>
          <a:p>
            <a:endParaRPr lang="en-US" dirty="0"/>
          </a:p>
        </p:txBody>
      </p:sp>
    </p:spTree>
    <p:extLst>
      <p:ext uri="{BB962C8B-B14F-4D97-AF65-F5344CB8AC3E}">
        <p14:creationId xmlns:p14="http://schemas.microsoft.com/office/powerpoint/2010/main" val="2520750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E576C-3B7E-4BA0-863B-B2EAB35DC8C0}"/>
              </a:ext>
            </a:extLst>
          </p:cNvPr>
          <p:cNvSpPr>
            <a:spLocks noGrp="1"/>
          </p:cNvSpPr>
          <p:nvPr>
            <p:ph type="title"/>
          </p:nvPr>
        </p:nvSpPr>
        <p:spPr>
          <a:xfrm>
            <a:off x="152400" y="1371600"/>
            <a:ext cx="11811000" cy="1143000"/>
          </a:xfrm>
        </p:spPr>
        <p:txBody>
          <a:bodyPr/>
          <a:lstStyle/>
          <a:p>
            <a:pPr algn="l"/>
            <a:r>
              <a:rPr lang="en-US" sz="2300" dirty="0"/>
              <a:t>Figure 5.2 – Generic filter response curves showing how filters of different types affect signals. A larger filter response means less attenuation of the signal cutoff frequencies are shown as f</a:t>
            </a:r>
            <a:r>
              <a:rPr lang="en-US" sz="2300" baseline="-25000" dirty="0"/>
              <a:t>CO</a:t>
            </a:r>
            <a:r>
              <a:rPr lang="en-US" sz="2300" dirty="0"/>
              <a:t>.</a:t>
            </a:r>
          </a:p>
        </p:txBody>
      </p:sp>
      <p:pic>
        <p:nvPicPr>
          <p:cNvPr id="4" name="Picture 3">
            <a:extLst>
              <a:ext uri="{FF2B5EF4-FFF2-40B4-BE49-F238E27FC236}">
                <a16:creationId xmlns:a16="http://schemas.microsoft.com/office/drawing/2014/main" id="{7F1992A3-907D-40F8-9A47-A4048A474497}"/>
              </a:ext>
            </a:extLst>
          </p:cNvPr>
          <p:cNvPicPr>
            <a:picLocks noChangeAspect="1"/>
          </p:cNvPicPr>
          <p:nvPr/>
        </p:nvPicPr>
        <p:blipFill>
          <a:blip r:embed="rId2"/>
          <a:stretch>
            <a:fillRect/>
          </a:stretch>
        </p:blipFill>
        <p:spPr>
          <a:xfrm>
            <a:off x="533400" y="2383160"/>
            <a:ext cx="4724400" cy="3828393"/>
          </a:xfrm>
          <a:prstGeom prst="rect">
            <a:avLst/>
          </a:prstGeom>
        </p:spPr>
      </p:pic>
      <p:pic>
        <p:nvPicPr>
          <p:cNvPr id="8" name="Picture 7">
            <a:extLst>
              <a:ext uri="{FF2B5EF4-FFF2-40B4-BE49-F238E27FC236}">
                <a16:creationId xmlns:a16="http://schemas.microsoft.com/office/drawing/2014/main" id="{7A2CB3A5-F455-4371-AAFC-A7DEDE4A4991}"/>
              </a:ext>
            </a:extLst>
          </p:cNvPr>
          <p:cNvPicPr>
            <a:picLocks noChangeAspect="1"/>
          </p:cNvPicPr>
          <p:nvPr/>
        </p:nvPicPr>
        <p:blipFill>
          <a:blip r:embed="rId3"/>
          <a:stretch>
            <a:fillRect/>
          </a:stretch>
        </p:blipFill>
        <p:spPr>
          <a:xfrm>
            <a:off x="6061364" y="2417796"/>
            <a:ext cx="4724400" cy="3848996"/>
          </a:xfrm>
          <a:prstGeom prst="rect">
            <a:avLst/>
          </a:prstGeom>
        </p:spPr>
      </p:pic>
    </p:spTree>
    <p:extLst>
      <p:ext uri="{BB962C8B-B14F-4D97-AF65-F5344CB8AC3E}">
        <p14:creationId xmlns:p14="http://schemas.microsoft.com/office/powerpoint/2010/main" val="22918241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6E576C-3B7E-4BA0-863B-B2EAB35DC8C0}"/>
              </a:ext>
            </a:extLst>
          </p:cNvPr>
          <p:cNvSpPr>
            <a:spLocks noGrp="1"/>
          </p:cNvSpPr>
          <p:nvPr>
            <p:ph type="title"/>
          </p:nvPr>
        </p:nvSpPr>
        <p:spPr>
          <a:xfrm>
            <a:off x="152400" y="1371600"/>
            <a:ext cx="11811000" cy="1143000"/>
          </a:xfrm>
        </p:spPr>
        <p:txBody>
          <a:bodyPr/>
          <a:lstStyle/>
          <a:p>
            <a:pPr algn="l"/>
            <a:r>
              <a:rPr lang="en-US" sz="2300" dirty="0"/>
              <a:t>Figure 5.2 – Generic filter response curves showing how filters of different types affect signals. A larger filter response means less attenuation of the signal cutoff frequencies are shown as f</a:t>
            </a:r>
            <a:r>
              <a:rPr lang="en-US" sz="2300" baseline="-25000" dirty="0"/>
              <a:t>CO</a:t>
            </a:r>
            <a:r>
              <a:rPr lang="en-US" sz="2300" dirty="0"/>
              <a:t>.</a:t>
            </a:r>
          </a:p>
        </p:txBody>
      </p:sp>
      <p:pic>
        <p:nvPicPr>
          <p:cNvPr id="5" name="Picture 4">
            <a:extLst>
              <a:ext uri="{FF2B5EF4-FFF2-40B4-BE49-F238E27FC236}">
                <a16:creationId xmlns:a16="http://schemas.microsoft.com/office/drawing/2014/main" id="{87260CA3-1BC2-47CC-A821-C7E9A55C9802}"/>
              </a:ext>
            </a:extLst>
          </p:cNvPr>
          <p:cNvPicPr>
            <a:picLocks noChangeAspect="1"/>
          </p:cNvPicPr>
          <p:nvPr/>
        </p:nvPicPr>
        <p:blipFill>
          <a:blip r:embed="rId2"/>
          <a:stretch>
            <a:fillRect/>
          </a:stretch>
        </p:blipFill>
        <p:spPr>
          <a:xfrm>
            <a:off x="159326" y="2507672"/>
            <a:ext cx="4488874" cy="3580569"/>
          </a:xfrm>
          <a:prstGeom prst="rect">
            <a:avLst/>
          </a:prstGeom>
        </p:spPr>
      </p:pic>
      <p:pic>
        <p:nvPicPr>
          <p:cNvPr id="7" name="Picture 6">
            <a:extLst>
              <a:ext uri="{FF2B5EF4-FFF2-40B4-BE49-F238E27FC236}">
                <a16:creationId xmlns:a16="http://schemas.microsoft.com/office/drawing/2014/main" id="{03855737-9DF2-46AF-8E3B-F546FECA1CCA}"/>
              </a:ext>
            </a:extLst>
          </p:cNvPr>
          <p:cNvPicPr>
            <a:picLocks noChangeAspect="1"/>
          </p:cNvPicPr>
          <p:nvPr/>
        </p:nvPicPr>
        <p:blipFill>
          <a:blip r:embed="rId3"/>
          <a:stretch>
            <a:fillRect/>
          </a:stretch>
        </p:blipFill>
        <p:spPr>
          <a:xfrm>
            <a:off x="5105400" y="2305687"/>
            <a:ext cx="5562600" cy="4075427"/>
          </a:xfrm>
          <a:prstGeom prst="rect">
            <a:avLst/>
          </a:prstGeom>
        </p:spPr>
      </p:pic>
    </p:spTree>
    <p:extLst>
      <p:ext uri="{BB962C8B-B14F-4D97-AF65-F5344CB8AC3E}">
        <p14:creationId xmlns:p14="http://schemas.microsoft.com/office/powerpoint/2010/main" val="16354984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3159FB-9BFA-4BD1-A915-8B3B698580AE}"/>
              </a:ext>
            </a:extLst>
          </p:cNvPr>
          <p:cNvSpPr>
            <a:spLocks noGrp="1"/>
          </p:cNvSpPr>
          <p:nvPr>
            <p:ph type="title"/>
          </p:nvPr>
        </p:nvSpPr>
        <p:spPr/>
        <p:txBody>
          <a:bodyPr/>
          <a:lstStyle/>
          <a:p>
            <a:r>
              <a:rPr lang="en-US" dirty="0"/>
              <a:t>Filters (cont.)</a:t>
            </a:r>
          </a:p>
        </p:txBody>
      </p:sp>
      <p:sp>
        <p:nvSpPr>
          <p:cNvPr id="3" name="Content Placeholder 2">
            <a:extLst>
              <a:ext uri="{FF2B5EF4-FFF2-40B4-BE49-F238E27FC236}">
                <a16:creationId xmlns:a16="http://schemas.microsoft.com/office/drawing/2014/main" id="{764B6169-CD15-49A7-BAB5-9225251D9836}"/>
              </a:ext>
            </a:extLst>
          </p:cNvPr>
          <p:cNvSpPr>
            <a:spLocks noGrp="1"/>
          </p:cNvSpPr>
          <p:nvPr>
            <p:ph idx="1"/>
          </p:nvPr>
        </p:nvSpPr>
        <p:spPr>
          <a:xfrm>
            <a:off x="614563" y="2362200"/>
            <a:ext cx="10972800" cy="4188022"/>
          </a:xfrm>
        </p:spPr>
        <p:txBody>
          <a:bodyPr/>
          <a:lstStyle/>
          <a:p>
            <a:pPr>
              <a:buClr>
                <a:schemeClr val="tx1"/>
              </a:buClr>
            </a:pPr>
            <a:r>
              <a:rPr lang="en-US" i="1" dirty="0">
                <a:solidFill>
                  <a:srgbClr val="C00000"/>
                </a:solidFill>
              </a:rPr>
              <a:t>Low-pass filters </a:t>
            </a:r>
            <a:r>
              <a:rPr lang="en-US" dirty="0"/>
              <a:t>(Fig 5.2A) pass all frequencies </a:t>
            </a:r>
            <a:r>
              <a:rPr lang="en-US" i="1" dirty="0">
                <a:solidFill>
                  <a:srgbClr val="C00000"/>
                </a:solidFill>
              </a:rPr>
              <a:t>below</a:t>
            </a:r>
            <a:r>
              <a:rPr lang="en-US" dirty="0"/>
              <a:t> the cutoff frequency with little or no attenuation. The cutoff frequency (f</a:t>
            </a:r>
            <a:r>
              <a:rPr lang="en-US" baseline="-25000" dirty="0"/>
              <a:t>CO</a:t>
            </a:r>
            <a:r>
              <a:rPr lang="en-US" dirty="0"/>
              <a:t>) is the frequency at which the output signal power is reduced to one-half that of the input signal.</a:t>
            </a:r>
          </a:p>
          <a:p>
            <a:pPr>
              <a:buClr>
                <a:schemeClr val="tx1"/>
              </a:buClr>
            </a:pPr>
            <a:r>
              <a:rPr lang="en-US" i="1" dirty="0">
                <a:solidFill>
                  <a:srgbClr val="C00000"/>
                </a:solidFill>
              </a:rPr>
              <a:t>High-pass filter </a:t>
            </a:r>
            <a:r>
              <a:rPr lang="en-US" dirty="0"/>
              <a:t>(Fig 5.2B) is the opposite; signals are passed </a:t>
            </a:r>
            <a:r>
              <a:rPr lang="en-US" i="1" dirty="0">
                <a:solidFill>
                  <a:srgbClr val="C00000"/>
                </a:solidFill>
              </a:rPr>
              <a:t>above</a:t>
            </a:r>
            <a:r>
              <a:rPr lang="en-US" dirty="0"/>
              <a:t> the cutoff frequency and attenuated below.</a:t>
            </a:r>
          </a:p>
          <a:p>
            <a:endParaRPr lang="en-US" dirty="0"/>
          </a:p>
          <a:p>
            <a:endParaRPr lang="en-US" dirty="0"/>
          </a:p>
        </p:txBody>
      </p:sp>
    </p:spTree>
    <p:extLst>
      <p:ext uri="{BB962C8B-B14F-4D97-AF65-F5344CB8AC3E}">
        <p14:creationId xmlns:p14="http://schemas.microsoft.com/office/powerpoint/2010/main" val="24357552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p:txBody>
          <a:bodyPr/>
          <a:lstStyle/>
          <a:p>
            <a:r>
              <a:rPr lang="en-US" dirty="0">
                <a:latin typeface="Calibri" panose="020F0502020204030204" pitchFamily="34" charset="0"/>
              </a:rPr>
              <a:t>General Class License Manual</a:t>
            </a:r>
            <a:br>
              <a:rPr lang="en-US" dirty="0">
                <a:latin typeface="Calibri" panose="020F0502020204030204" pitchFamily="34" charset="0"/>
              </a:rPr>
            </a:br>
            <a:r>
              <a:rPr lang="en-US" dirty="0">
                <a:latin typeface="Calibri" panose="020F0502020204030204" pitchFamily="34" charset="0"/>
              </a:rPr>
              <a:t>and other resources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endParaRPr>
          </a:p>
          <a:p>
            <a:pPr algn="ctr"/>
            <a:r>
              <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rPr>
              <a:t>http://www.arrl.org/shop/Licensing-Education-and-Training/</a:t>
            </a:r>
            <a:endParaRPr lang="en-US" altLang="en-US" dirty="0">
              <a:solidFill>
                <a:srgbClr val="0000FF"/>
              </a:solidFill>
              <a:cs typeface="Gill Sans" pitchFamily="1" charset="0"/>
            </a:endParaRPr>
          </a:p>
          <a:p>
            <a:endParaRPr lang="en-US" b="0" i="0" u="none" strike="noStrike" baseline="0" dirty="0">
              <a:latin typeface="Calibri" panose="020F0502020204030204" pitchFamily="34" charset="0"/>
            </a:endParaRPr>
          </a:p>
          <a:p>
            <a:endParaRPr lang="en-US" b="0" i="0" u="none" strike="noStrike" baseline="0" dirty="0">
              <a:latin typeface="Calibri" panose="020F0502020204030204" pitchFamily="34" charset="0"/>
            </a:endParaRPr>
          </a:p>
        </p:txBody>
      </p:sp>
      <p:pic>
        <p:nvPicPr>
          <p:cNvPr id="1028" name="Picture 4" descr="ARRL General Class License Manual 9th Edition">
            <a:extLst>
              <a:ext uri="{FF2B5EF4-FFF2-40B4-BE49-F238E27FC236}">
                <a16:creationId xmlns:a16="http://schemas.microsoft.com/office/drawing/2014/main" id="{17508675-386E-496F-A47C-1AB33E9237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208" y="2743200"/>
            <a:ext cx="1896534"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214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4C54A0-F573-4434-ADF4-A70DDB373A13}"/>
              </a:ext>
            </a:extLst>
          </p:cNvPr>
          <p:cNvSpPr>
            <a:spLocks noGrp="1"/>
          </p:cNvSpPr>
          <p:nvPr>
            <p:ph type="title"/>
          </p:nvPr>
        </p:nvSpPr>
        <p:spPr/>
        <p:txBody>
          <a:bodyPr/>
          <a:lstStyle/>
          <a:p>
            <a:r>
              <a:rPr lang="en-US" dirty="0"/>
              <a:t>Filters (cont.)</a:t>
            </a:r>
          </a:p>
        </p:txBody>
      </p:sp>
      <p:sp>
        <p:nvSpPr>
          <p:cNvPr id="3" name="Content Placeholder 2">
            <a:extLst>
              <a:ext uri="{FF2B5EF4-FFF2-40B4-BE49-F238E27FC236}">
                <a16:creationId xmlns:a16="http://schemas.microsoft.com/office/drawing/2014/main" id="{A9326712-A4DD-4179-A4DA-341BB9A6C277}"/>
              </a:ext>
            </a:extLst>
          </p:cNvPr>
          <p:cNvSpPr>
            <a:spLocks noGrp="1"/>
          </p:cNvSpPr>
          <p:nvPr>
            <p:ph idx="1"/>
          </p:nvPr>
        </p:nvSpPr>
        <p:spPr>
          <a:xfrm>
            <a:off x="609600" y="2169994"/>
            <a:ext cx="10972800" cy="4380228"/>
          </a:xfrm>
        </p:spPr>
        <p:txBody>
          <a:bodyPr/>
          <a:lstStyle/>
          <a:p>
            <a:pPr>
              <a:buClr>
                <a:schemeClr val="tx1"/>
              </a:buClr>
            </a:pPr>
            <a:r>
              <a:rPr lang="en-US" sz="2800" i="1" dirty="0">
                <a:solidFill>
                  <a:srgbClr val="C00000"/>
                </a:solidFill>
              </a:rPr>
              <a:t>Band-pass filters </a:t>
            </a:r>
            <a:r>
              <a:rPr lang="en-US" sz="2800" dirty="0"/>
              <a:t>have upper and lower cutoff frequencies. Signals between these are passed … outside are attenuated.</a:t>
            </a:r>
          </a:p>
          <a:p>
            <a:pPr lvl="1"/>
            <a:r>
              <a:rPr lang="en-US" sz="2400" dirty="0"/>
              <a:t>Frequency range between upper and lower cutoff is the filter’s </a:t>
            </a:r>
            <a:r>
              <a:rPr lang="en-US" sz="2400" i="1" dirty="0">
                <a:solidFill>
                  <a:srgbClr val="C00000"/>
                </a:solidFill>
              </a:rPr>
              <a:t>bandwidth</a:t>
            </a:r>
          </a:p>
          <a:p>
            <a:pPr lvl="1"/>
            <a:r>
              <a:rPr lang="en-US" sz="2400" dirty="0"/>
              <a:t>Opposite of band-pass is </a:t>
            </a:r>
            <a:r>
              <a:rPr lang="en-US" sz="2400" i="1" dirty="0">
                <a:solidFill>
                  <a:srgbClr val="C00000"/>
                </a:solidFill>
              </a:rPr>
              <a:t>band-stop</a:t>
            </a:r>
            <a:r>
              <a:rPr lang="en-US" sz="2400" dirty="0"/>
              <a:t>. Attenuates signals between cutoff frequencies. If stopband is very narrow, that is a </a:t>
            </a:r>
            <a:r>
              <a:rPr lang="en-US" sz="2400" i="1" dirty="0">
                <a:solidFill>
                  <a:srgbClr val="C00000"/>
                </a:solidFill>
              </a:rPr>
              <a:t>notch filter</a:t>
            </a:r>
            <a:r>
              <a:rPr lang="en-US" sz="2400" dirty="0"/>
              <a:t>.</a:t>
            </a:r>
          </a:p>
          <a:p>
            <a:r>
              <a:rPr lang="en-US" sz="2800" dirty="0"/>
              <a:t>Even though filters pass a range of frequencies, they may attenuate signals in the passband. This is called </a:t>
            </a:r>
            <a:r>
              <a:rPr lang="en-US" sz="2800" i="1" dirty="0">
                <a:solidFill>
                  <a:srgbClr val="C00000"/>
                </a:solidFill>
              </a:rPr>
              <a:t>insertion loss</a:t>
            </a:r>
            <a:r>
              <a:rPr lang="en-US" sz="2800" dirty="0"/>
              <a:t>.</a:t>
            </a:r>
          </a:p>
          <a:p>
            <a:r>
              <a:rPr lang="en-US" sz="2800" dirty="0"/>
              <a:t>Outside passband, attenuation may vary, but maximum attenuation is the filter’s </a:t>
            </a:r>
            <a:r>
              <a:rPr lang="en-US" sz="2800" i="1" dirty="0">
                <a:solidFill>
                  <a:srgbClr val="C00000"/>
                </a:solidFill>
              </a:rPr>
              <a:t>ultimate rejection</a:t>
            </a:r>
            <a:r>
              <a:rPr lang="en-US" sz="2800" dirty="0"/>
              <a:t>.</a:t>
            </a:r>
          </a:p>
        </p:txBody>
      </p:sp>
    </p:spTree>
    <p:extLst>
      <p:ext uri="{BB962C8B-B14F-4D97-AF65-F5344CB8AC3E}">
        <p14:creationId xmlns:p14="http://schemas.microsoft.com/office/powerpoint/2010/main" val="2813011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20DC5F-A1A5-4DD6-B08B-CF81D64E8FAF}"/>
              </a:ext>
            </a:extLst>
          </p:cNvPr>
          <p:cNvSpPr>
            <a:spLocks noGrp="1"/>
          </p:cNvSpPr>
          <p:nvPr>
            <p:ph type="title"/>
          </p:nvPr>
        </p:nvSpPr>
        <p:spPr>
          <a:xfrm>
            <a:off x="586854" y="1295399"/>
            <a:ext cx="5147769" cy="874595"/>
          </a:xfrm>
        </p:spPr>
        <p:txBody>
          <a:bodyPr/>
          <a:lstStyle/>
          <a:p>
            <a:r>
              <a:rPr lang="en-US" dirty="0"/>
              <a:t>Oscillators</a:t>
            </a:r>
          </a:p>
        </p:txBody>
      </p:sp>
      <p:pic>
        <p:nvPicPr>
          <p:cNvPr id="5" name="Picture 4">
            <a:extLst>
              <a:ext uri="{FF2B5EF4-FFF2-40B4-BE49-F238E27FC236}">
                <a16:creationId xmlns:a16="http://schemas.microsoft.com/office/drawing/2014/main" id="{5B552464-DA6A-43AA-993F-553ACE1DECD1}"/>
              </a:ext>
            </a:extLst>
          </p:cNvPr>
          <p:cNvPicPr>
            <a:picLocks noChangeAspect="1"/>
          </p:cNvPicPr>
          <p:nvPr/>
        </p:nvPicPr>
        <p:blipFill>
          <a:blip r:embed="rId2"/>
          <a:stretch>
            <a:fillRect/>
          </a:stretch>
        </p:blipFill>
        <p:spPr>
          <a:xfrm>
            <a:off x="5734623" y="1828800"/>
            <a:ext cx="5280193" cy="4143773"/>
          </a:xfrm>
          <a:prstGeom prst="rect">
            <a:avLst/>
          </a:prstGeom>
          <a:ln>
            <a:solidFill>
              <a:schemeClr val="tx1"/>
            </a:solidFill>
          </a:ln>
        </p:spPr>
      </p:pic>
      <p:sp>
        <p:nvSpPr>
          <p:cNvPr id="6" name="TextBox 5">
            <a:extLst>
              <a:ext uri="{FF2B5EF4-FFF2-40B4-BE49-F238E27FC236}">
                <a16:creationId xmlns:a16="http://schemas.microsoft.com/office/drawing/2014/main" id="{D343303F-AA54-4757-89AC-92A4C58949EB}"/>
              </a:ext>
            </a:extLst>
          </p:cNvPr>
          <p:cNvSpPr txBox="1"/>
          <p:nvPr/>
        </p:nvSpPr>
        <p:spPr>
          <a:xfrm>
            <a:off x="457200" y="2438400"/>
            <a:ext cx="4572000" cy="2308324"/>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Fig 5.3: An oscillator consists of an amplifier with feedback from the output to input. The product of gain and feedback ratio must be greater than 1 at the frequency of oscillation.</a:t>
            </a:r>
          </a:p>
        </p:txBody>
      </p:sp>
    </p:spTree>
    <p:extLst>
      <p:ext uri="{BB962C8B-B14F-4D97-AF65-F5344CB8AC3E}">
        <p14:creationId xmlns:p14="http://schemas.microsoft.com/office/powerpoint/2010/main" val="2678463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62541E-9A03-4E73-88BE-9ADFAB7ABE41}"/>
              </a:ext>
            </a:extLst>
          </p:cNvPr>
          <p:cNvSpPr>
            <a:spLocks noGrp="1"/>
          </p:cNvSpPr>
          <p:nvPr>
            <p:ph type="title"/>
          </p:nvPr>
        </p:nvSpPr>
        <p:spPr/>
        <p:txBody>
          <a:bodyPr/>
          <a:lstStyle/>
          <a:p>
            <a:r>
              <a:rPr lang="en-US" dirty="0"/>
              <a:t>Oscillators (cont.)</a:t>
            </a:r>
          </a:p>
        </p:txBody>
      </p:sp>
      <p:sp>
        <p:nvSpPr>
          <p:cNvPr id="3" name="Content Placeholder 2">
            <a:extLst>
              <a:ext uri="{FF2B5EF4-FFF2-40B4-BE49-F238E27FC236}">
                <a16:creationId xmlns:a16="http://schemas.microsoft.com/office/drawing/2014/main" id="{E6708129-80E1-4063-8BF3-16BA3ADF6EC5}"/>
              </a:ext>
            </a:extLst>
          </p:cNvPr>
          <p:cNvSpPr>
            <a:spLocks noGrp="1"/>
          </p:cNvSpPr>
          <p:nvPr>
            <p:ph idx="1"/>
          </p:nvPr>
        </p:nvSpPr>
        <p:spPr>
          <a:xfrm>
            <a:off x="586854" y="2169994"/>
            <a:ext cx="10972800" cy="4188022"/>
          </a:xfrm>
        </p:spPr>
        <p:txBody>
          <a:bodyPr/>
          <a:lstStyle/>
          <a:p>
            <a:r>
              <a:rPr lang="en-US" dirty="0"/>
              <a:t>An oscillator consists of an amplifier that increases signal amplitude (</a:t>
            </a:r>
            <a:r>
              <a:rPr lang="en-US" i="1" dirty="0">
                <a:solidFill>
                  <a:srgbClr val="C00000"/>
                </a:solidFill>
              </a:rPr>
              <a:t>gain</a:t>
            </a:r>
            <a:r>
              <a:rPr lang="en-US" dirty="0"/>
              <a:t>) and a </a:t>
            </a:r>
            <a:r>
              <a:rPr lang="en-US" i="1" dirty="0">
                <a:solidFill>
                  <a:srgbClr val="C00000"/>
                </a:solidFill>
              </a:rPr>
              <a:t>feedback</a:t>
            </a:r>
            <a:r>
              <a:rPr lang="en-US" dirty="0"/>
              <a:t> circuit to route some of the amplifier’s output signal back to its input</a:t>
            </a:r>
          </a:p>
          <a:p>
            <a:r>
              <a:rPr lang="en-US" dirty="0"/>
              <a:t>Oscillator circuits must include a filter so that feedback is present at only the intended frequency</a:t>
            </a:r>
          </a:p>
          <a:p>
            <a:r>
              <a:rPr lang="en-US" dirty="0"/>
              <a:t>The oscillator output frequency can be fixed or variable</a:t>
            </a:r>
          </a:p>
          <a:p>
            <a:endParaRPr lang="en-US" dirty="0"/>
          </a:p>
        </p:txBody>
      </p:sp>
    </p:spTree>
    <p:extLst>
      <p:ext uri="{BB962C8B-B14F-4D97-AF65-F5344CB8AC3E}">
        <p14:creationId xmlns:p14="http://schemas.microsoft.com/office/powerpoint/2010/main" val="2443284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14EC7-B365-42CB-A0FC-24F0EDF836B6}"/>
              </a:ext>
            </a:extLst>
          </p:cNvPr>
          <p:cNvSpPr>
            <a:spLocks noGrp="1"/>
          </p:cNvSpPr>
          <p:nvPr>
            <p:ph type="title"/>
          </p:nvPr>
        </p:nvSpPr>
        <p:spPr/>
        <p:txBody>
          <a:bodyPr/>
          <a:lstStyle/>
          <a:p>
            <a:r>
              <a:rPr lang="en-US" dirty="0"/>
              <a:t>Oscillators (cont.)</a:t>
            </a:r>
          </a:p>
        </p:txBody>
      </p:sp>
      <p:sp>
        <p:nvSpPr>
          <p:cNvPr id="3" name="Content Placeholder 2">
            <a:extLst>
              <a:ext uri="{FF2B5EF4-FFF2-40B4-BE49-F238E27FC236}">
                <a16:creationId xmlns:a16="http://schemas.microsoft.com/office/drawing/2014/main" id="{74DC2BC0-935F-4A4A-9522-536F65ADFF69}"/>
              </a:ext>
            </a:extLst>
          </p:cNvPr>
          <p:cNvSpPr>
            <a:spLocks noGrp="1"/>
          </p:cNvSpPr>
          <p:nvPr>
            <p:ph idx="1"/>
          </p:nvPr>
        </p:nvSpPr>
        <p:spPr>
          <a:xfrm>
            <a:off x="609600" y="2057400"/>
            <a:ext cx="10972800" cy="4492822"/>
          </a:xfrm>
        </p:spPr>
        <p:txBody>
          <a:bodyPr/>
          <a:lstStyle/>
          <a:p>
            <a:r>
              <a:rPr lang="en-US" dirty="0"/>
              <a:t>LC oscillator’s feedback circuits consist of an inductor (L) and capacitor (C) connected (in parallel or series) to form a resonant circuit</a:t>
            </a:r>
          </a:p>
          <a:p>
            <a:pPr lvl="1"/>
            <a:r>
              <a:rPr lang="en-US" sz="2600" dirty="0"/>
              <a:t>Often called a </a:t>
            </a:r>
            <a:r>
              <a:rPr lang="en-US" sz="2600" i="1" dirty="0">
                <a:solidFill>
                  <a:srgbClr val="C00000"/>
                </a:solidFill>
              </a:rPr>
              <a:t>tank circuit </a:t>
            </a:r>
            <a:r>
              <a:rPr lang="en-US" sz="2600" dirty="0"/>
              <a:t>because of their ability to store energy</a:t>
            </a:r>
          </a:p>
          <a:p>
            <a:pPr lvl="1"/>
            <a:r>
              <a:rPr lang="en-US" sz="2600" dirty="0"/>
              <a:t>The resonant frequency of the LC circuit (determined by the L and C values) is the frequency of the oscillator</a:t>
            </a:r>
          </a:p>
          <a:p>
            <a:r>
              <a:rPr lang="en-US" dirty="0"/>
              <a:t>The output frequency of a </a:t>
            </a:r>
            <a:r>
              <a:rPr lang="en-US" i="1" dirty="0">
                <a:solidFill>
                  <a:srgbClr val="C00000"/>
                </a:solidFill>
              </a:rPr>
              <a:t>variable-frequency oscillator </a:t>
            </a:r>
            <a:r>
              <a:rPr lang="en-US" dirty="0"/>
              <a:t>(VFO) can be adjusted by changing the L or C. VFOs are used to tune a radio to different frequencies.</a:t>
            </a:r>
          </a:p>
          <a:p>
            <a:endParaRPr lang="en-US" dirty="0"/>
          </a:p>
        </p:txBody>
      </p:sp>
    </p:spTree>
    <p:extLst>
      <p:ext uri="{BB962C8B-B14F-4D97-AF65-F5344CB8AC3E}">
        <p14:creationId xmlns:p14="http://schemas.microsoft.com/office/powerpoint/2010/main" val="2989427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714EC7-B365-42CB-A0FC-24F0EDF836B6}"/>
              </a:ext>
            </a:extLst>
          </p:cNvPr>
          <p:cNvSpPr>
            <a:spLocks noGrp="1"/>
          </p:cNvSpPr>
          <p:nvPr>
            <p:ph type="title"/>
          </p:nvPr>
        </p:nvSpPr>
        <p:spPr/>
        <p:txBody>
          <a:bodyPr/>
          <a:lstStyle/>
          <a:p>
            <a:r>
              <a:rPr lang="en-US" dirty="0"/>
              <a:t>Oscillators (cont.)</a:t>
            </a:r>
          </a:p>
        </p:txBody>
      </p:sp>
      <p:sp>
        <p:nvSpPr>
          <p:cNvPr id="3" name="Content Placeholder 2">
            <a:extLst>
              <a:ext uri="{FF2B5EF4-FFF2-40B4-BE49-F238E27FC236}">
                <a16:creationId xmlns:a16="http://schemas.microsoft.com/office/drawing/2014/main" id="{74DC2BC0-935F-4A4A-9522-536F65ADFF69}"/>
              </a:ext>
            </a:extLst>
          </p:cNvPr>
          <p:cNvSpPr>
            <a:spLocks noGrp="1"/>
          </p:cNvSpPr>
          <p:nvPr>
            <p:ph idx="1"/>
          </p:nvPr>
        </p:nvSpPr>
        <p:spPr>
          <a:xfrm>
            <a:off x="609600" y="2057400"/>
            <a:ext cx="10972800" cy="4492822"/>
          </a:xfrm>
        </p:spPr>
        <p:txBody>
          <a:bodyPr/>
          <a:lstStyle/>
          <a:p>
            <a:r>
              <a:rPr lang="en-US" dirty="0"/>
              <a:t>Two other widely used VFO circuits are …</a:t>
            </a:r>
          </a:p>
          <a:p>
            <a:pPr lvl="1">
              <a:buClr>
                <a:schemeClr val="tx1"/>
              </a:buClr>
            </a:pPr>
            <a:r>
              <a:rPr lang="en-US" i="1" dirty="0">
                <a:solidFill>
                  <a:srgbClr val="C00000"/>
                </a:solidFill>
              </a:rPr>
              <a:t>Phase-locked loop </a:t>
            </a:r>
            <a:r>
              <a:rPr lang="en-US" dirty="0"/>
              <a:t>(PLL) </a:t>
            </a:r>
          </a:p>
          <a:p>
            <a:pPr lvl="1">
              <a:buClr>
                <a:schemeClr val="tx1"/>
              </a:buClr>
            </a:pPr>
            <a:r>
              <a:rPr lang="en-US" i="1" dirty="0">
                <a:solidFill>
                  <a:srgbClr val="C00000"/>
                </a:solidFill>
              </a:rPr>
              <a:t>Direct digital synthesizer </a:t>
            </a:r>
            <a:r>
              <a:rPr lang="en-US" dirty="0"/>
              <a:t>(DDS)</a:t>
            </a:r>
          </a:p>
          <a:p>
            <a:pPr lvl="2"/>
            <a:r>
              <a:rPr lang="en-US" dirty="0"/>
              <a:t>Controllable by software</a:t>
            </a:r>
          </a:p>
          <a:p>
            <a:pPr lvl="2"/>
            <a:r>
              <a:rPr lang="en-US" dirty="0"/>
              <a:t>Comparable stability to crystal oscillators</a:t>
            </a:r>
          </a:p>
          <a:p>
            <a:pPr lvl="2"/>
            <a:r>
              <a:rPr lang="en-US" dirty="0"/>
              <a:t>Used as the high-stability VFO in most current transceivers</a:t>
            </a:r>
          </a:p>
        </p:txBody>
      </p:sp>
    </p:spTree>
    <p:extLst>
      <p:ext uri="{BB962C8B-B14F-4D97-AF65-F5344CB8AC3E}">
        <p14:creationId xmlns:p14="http://schemas.microsoft.com/office/powerpoint/2010/main" val="1730354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A48209-1C72-4E5E-83B5-9DFC2A361B42}"/>
              </a:ext>
            </a:extLst>
          </p:cNvPr>
          <p:cNvSpPr>
            <a:spLocks noGrp="1"/>
          </p:cNvSpPr>
          <p:nvPr>
            <p:ph type="title"/>
          </p:nvPr>
        </p:nvSpPr>
        <p:spPr>
          <a:xfrm>
            <a:off x="586854" y="1295399"/>
            <a:ext cx="4366146" cy="874595"/>
          </a:xfrm>
        </p:spPr>
        <p:txBody>
          <a:bodyPr/>
          <a:lstStyle/>
          <a:p>
            <a:r>
              <a:rPr lang="en-US" dirty="0"/>
              <a:t>Mixers</a:t>
            </a:r>
          </a:p>
        </p:txBody>
      </p:sp>
      <p:sp>
        <p:nvSpPr>
          <p:cNvPr id="3" name="Content Placeholder 2">
            <a:extLst>
              <a:ext uri="{FF2B5EF4-FFF2-40B4-BE49-F238E27FC236}">
                <a16:creationId xmlns:a16="http://schemas.microsoft.com/office/drawing/2014/main" id="{624DED58-4239-4AB6-8F1F-774ECD18A242}"/>
              </a:ext>
            </a:extLst>
          </p:cNvPr>
          <p:cNvSpPr>
            <a:spLocks noGrp="1"/>
          </p:cNvSpPr>
          <p:nvPr>
            <p:ph idx="1"/>
          </p:nvPr>
        </p:nvSpPr>
        <p:spPr>
          <a:xfrm>
            <a:off x="247889" y="2009241"/>
            <a:ext cx="6305311" cy="4188022"/>
          </a:xfrm>
        </p:spPr>
        <p:txBody>
          <a:bodyPr/>
          <a:lstStyle/>
          <a:p>
            <a:r>
              <a:rPr lang="en-US" sz="2400" dirty="0"/>
              <a:t>Mixers change signals to another frequency</a:t>
            </a:r>
          </a:p>
          <a:p>
            <a:r>
              <a:rPr lang="en-US" sz="2400" dirty="0"/>
              <a:t>A mixer circuit combines signals with two frequencies, f</a:t>
            </a:r>
            <a:r>
              <a:rPr lang="en-US" sz="2400" baseline="-25000" dirty="0"/>
              <a:t>1</a:t>
            </a:r>
            <a:r>
              <a:rPr lang="en-US" sz="2400" dirty="0"/>
              <a:t> and f</a:t>
            </a:r>
            <a:r>
              <a:rPr lang="en-US" sz="2400" baseline="-25000" dirty="0"/>
              <a:t>2</a:t>
            </a:r>
            <a:r>
              <a:rPr lang="en-US" sz="2400" dirty="0"/>
              <a:t>, and produces signals with the sum and difference frequencies at its output (</a:t>
            </a:r>
            <a:r>
              <a:rPr lang="en-US" sz="2400" i="1" dirty="0">
                <a:solidFill>
                  <a:srgbClr val="C00000"/>
                </a:solidFill>
              </a:rPr>
              <a:t>heterodyning</a:t>
            </a:r>
            <a:r>
              <a:rPr lang="en-US" sz="2400" dirty="0"/>
              <a:t>)</a:t>
            </a:r>
          </a:p>
          <a:p>
            <a:r>
              <a:rPr lang="en-US" sz="2400" dirty="0"/>
              <a:t>Example …</a:t>
            </a:r>
          </a:p>
          <a:p>
            <a:pPr lvl="1"/>
            <a:r>
              <a:rPr lang="en-US" sz="2200" dirty="0"/>
              <a:t>f</a:t>
            </a:r>
            <a:r>
              <a:rPr lang="en-US" sz="2200" baseline="-25000" dirty="0"/>
              <a:t>1</a:t>
            </a:r>
            <a:r>
              <a:rPr lang="en-US" sz="2200" dirty="0"/>
              <a:t> = 14.050 MHz</a:t>
            </a:r>
          </a:p>
          <a:p>
            <a:pPr lvl="1"/>
            <a:r>
              <a:rPr lang="en-US" sz="2200" dirty="0"/>
              <a:t>f</a:t>
            </a:r>
            <a:r>
              <a:rPr lang="en-US" sz="2200" baseline="-25000" dirty="0"/>
              <a:t>2</a:t>
            </a:r>
            <a:r>
              <a:rPr lang="en-US" sz="2200" dirty="0"/>
              <a:t> = 3.35 MHz</a:t>
            </a:r>
          </a:p>
          <a:p>
            <a:pPr lvl="1"/>
            <a:r>
              <a:rPr lang="en-US" sz="2200" dirty="0"/>
              <a:t>There will be output signals at 17.4 (f</a:t>
            </a:r>
            <a:r>
              <a:rPr lang="en-US" sz="2200" baseline="-25000" dirty="0"/>
              <a:t>1</a:t>
            </a:r>
            <a:r>
              <a:rPr lang="en-US" sz="2200" dirty="0"/>
              <a:t>+f</a:t>
            </a:r>
            <a:r>
              <a:rPr lang="en-US" sz="2200" baseline="-25000" dirty="0"/>
              <a:t>2</a:t>
            </a:r>
            <a:r>
              <a:rPr lang="en-US" sz="2200" dirty="0"/>
              <a:t>) and 10.7 (f</a:t>
            </a:r>
            <a:r>
              <a:rPr lang="en-US" sz="2200" baseline="-25000" dirty="0"/>
              <a:t>1</a:t>
            </a:r>
            <a:r>
              <a:rPr lang="en-US" sz="2200" dirty="0"/>
              <a:t>-f</a:t>
            </a:r>
            <a:r>
              <a:rPr lang="en-US" sz="2200" baseline="-25000" dirty="0"/>
              <a:t>2</a:t>
            </a:r>
            <a:r>
              <a:rPr lang="en-US" sz="2200" dirty="0"/>
              <a:t>) MHz</a:t>
            </a:r>
          </a:p>
          <a:p>
            <a:endParaRPr lang="en-US" sz="2400" dirty="0"/>
          </a:p>
          <a:p>
            <a:endParaRPr lang="en-US" sz="2400" dirty="0"/>
          </a:p>
        </p:txBody>
      </p:sp>
      <p:pic>
        <p:nvPicPr>
          <p:cNvPr id="5" name="Picture 4">
            <a:extLst>
              <a:ext uri="{FF2B5EF4-FFF2-40B4-BE49-F238E27FC236}">
                <a16:creationId xmlns:a16="http://schemas.microsoft.com/office/drawing/2014/main" id="{6F64776A-BF32-4438-91CE-F37CF898EA0F}"/>
              </a:ext>
            </a:extLst>
          </p:cNvPr>
          <p:cNvPicPr>
            <a:picLocks noChangeAspect="1"/>
          </p:cNvPicPr>
          <p:nvPr/>
        </p:nvPicPr>
        <p:blipFill>
          <a:blip r:embed="rId2"/>
          <a:stretch>
            <a:fillRect/>
          </a:stretch>
        </p:blipFill>
        <p:spPr>
          <a:xfrm>
            <a:off x="7010402" y="1524000"/>
            <a:ext cx="4933709" cy="3452115"/>
          </a:xfrm>
          <a:prstGeom prst="rect">
            <a:avLst/>
          </a:prstGeom>
          <a:ln>
            <a:solidFill>
              <a:schemeClr val="tx1"/>
            </a:solidFill>
          </a:ln>
        </p:spPr>
      </p:pic>
      <p:sp>
        <p:nvSpPr>
          <p:cNvPr id="6" name="TextBox 5">
            <a:extLst>
              <a:ext uri="{FF2B5EF4-FFF2-40B4-BE49-F238E27FC236}">
                <a16:creationId xmlns:a16="http://schemas.microsoft.com/office/drawing/2014/main" id="{99A8E9BB-6B20-4775-895A-73BD4C36E1FB}"/>
              </a:ext>
            </a:extLst>
          </p:cNvPr>
          <p:cNvSpPr txBox="1"/>
          <p:nvPr/>
        </p:nvSpPr>
        <p:spPr>
          <a:xfrm>
            <a:off x="7162799" y="5181600"/>
            <a:ext cx="4781311" cy="1015663"/>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Fig 5.4: The mixer combines signals of different frequencies, producing signals at the sum and difference frequency. </a:t>
            </a:r>
          </a:p>
        </p:txBody>
      </p:sp>
    </p:spTree>
    <p:extLst>
      <p:ext uri="{BB962C8B-B14F-4D97-AF65-F5344CB8AC3E}">
        <p14:creationId xmlns:p14="http://schemas.microsoft.com/office/powerpoint/2010/main" val="2827528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21DF0-3FCD-43D7-804A-7EE6316AC9A0}"/>
              </a:ext>
            </a:extLst>
          </p:cNvPr>
          <p:cNvSpPr>
            <a:spLocks noGrp="1"/>
          </p:cNvSpPr>
          <p:nvPr>
            <p:ph type="title"/>
          </p:nvPr>
        </p:nvSpPr>
        <p:spPr/>
        <p:txBody>
          <a:bodyPr/>
          <a:lstStyle/>
          <a:p>
            <a:r>
              <a:rPr lang="en-US" dirty="0"/>
              <a:t>Multipliers </a:t>
            </a:r>
            <a:r>
              <a:rPr lang="en-US" sz="2800" dirty="0"/>
              <a:t>(</a:t>
            </a:r>
            <a:r>
              <a:rPr lang="en-US" sz="2800" dirty="0">
                <a:solidFill>
                  <a:srgbClr val="C00000"/>
                </a:solidFill>
              </a:rPr>
              <a:t>see Fig 5.5 in text</a:t>
            </a:r>
            <a:r>
              <a:rPr lang="en-US" sz="2800" dirty="0"/>
              <a:t>)</a:t>
            </a:r>
          </a:p>
        </p:txBody>
      </p:sp>
      <p:sp>
        <p:nvSpPr>
          <p:cNvPr id="3" name="Content Placeholder 2">
            <a:extLst>
              <a:ext uri="{FF2B5EF4-FFF2-40B4-BE49-F238E27FC236}">
                <a16:creationId xmlns:a16="http://schemas.microsoft.com/office/drawing/2014/main" id="{860C43FF-D8D4-4FFD-866E-611D690D2407}"/>
              </a:ext>
            </a:extLst>
          </p:cNvPr>
          <p:cNvSpPr>
            <a:spLocks noGrp="1"/>
          </p:cNvSpPr>
          <p:nvPr>
            <p:ph idx="1"/>
          </p:nvPr>
        </p:nvSpPr>
        <p:spPr/>
        <p:txBody>
          <a:bodyPr/>
          <a:lstStyle/>
          <a:p>
            <a:r>
              <a:rPr lang="en-US" dirty="0"/>
              <a:t>Similar to a mixer</a:t>
            </a:r>
          </a:p>
          <a:p>
            <a:r>
              <a:rPr lang="en-US" dirty="0"/>
              <a:t>Creates a </a:t>
            </a:r>
            <a:r>
              <a:rPr lang="en-US" i="1" dirty="0">
                <a:solidFill>
                  <a:srgbClr val="C00000"/>
                </a:solidFill>
              </a:rPr>
              <a:t>harmonic</a:t>
            </a:r>
            <a:r>
              <a:rPr lang="en-US" dirty="0"/>
              <a:t> of an input frequency</a:t>
            </a:r>
          </a:p>
          <a:p>
            <a:r>
              <a:rPr lang="en-US" dirty="0"/>
              <a:t>Multipliers are often used when a stable VHF or UHF signal is required that cannot be generated directly at VHF/UHF</a:t>
            </a:r>
          </a:p>
          <a:p>
            <a:r>
              <a:rPr lang="en-US" dirty="0"/>
              <a:t>A low-frequency oscillator supplies the multiplier input, and the output is tuned to the desired harmonic of the input signal</a:t>
            </a:r>
          </a:p>
          <a:p>
            <a:endParaRPr lang="en-US" dirty="0"/>
          </a:p>
        </p:txBody>
      </p:sp>
    </p:spTree>
    <p:extLst>
      <p:ext uri="{BB962C8B-B14F-4D97-AF65-F5344CB8AC3E}">
        <p14:creationId xmlns:p14="http://schemas.microsoft.com/office/powerpoint/2010/main" val="562183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BF4FDF-F2AA-440C-A61E-F749E035F0D6}"/>
              </a:ext>
            </a:extLst>
          </p:cNvPr>
          <p:cNvSpPr>
            <a:spLocks noGrp="1"/>
          </p:cNvSpPr>
          <p:nvPr>
            <p:ph type="title"/>
          </p:nvPr>
        </p:nvSpPr>
        <p:spPr/>
        <p:txBody>
          <a:bodyPr/>
          <a:lstStyle/>
          <a:p>
            <a:r>
              <a:rPr lang="en-US" dirty="0"/>
              <a:t>Modulators</a:t>
            </a:r>
          </a:p>
        </p:txBody>
      </p:sp>
      <p:sp>
        <p:nvSpPr>
          <p:cNvPr id="3" name="Content Placeholder 2">
            <a:extLst>
              <a:ext uri="{FF2B5EF4-FFF2-40B4-BE49-F238E27FC236}">
                <a16:creationId xmlns:a16="http://schemas.microsoft.com/office/drawing/2014/main" id="{BA18EC1F-1D9B-4F4E-883E-95147D04BDA9}"/>
              </a:ext>
            </a:extLst>
          </p:cNvPr>
          <p:cNvSpPr>
            <a:spLocks noGrp="1"/>
          </p:cNvSpPr>
          <p:nvPr>
            <p:ph idx="1"/>
          </p:nvPr>
        </p:nvSpPr>
        <p:spPr/>
        <p:txBody>
          <a:bodyPr/>
          <a:lstStyle/>
          <a:p>
            <a:r>
              <a:rPr lang="en-US" dirty="0"/>
              <a:t>These circuits add info to a carrier signal by varying the carrier’s amplitude, frequency, or phase</a:t>
            </a:r>
          </a:p>
          <a:p>
            <a:r>
              <a:rPr lang="en-US" dirty="0"/>
              <a:t>Can be used for AM, FM, or SSB</a:t>
            </a:r>
          </a:p>
        </p:txBody>
      </p:sp>
    </p:spTree>
    <p:extLst>
      <p:ext uri="{BB962C8B-B14F-4D97-AF65-F5344CB8AC3E}">
        <p14:creationId xmlns:p14="http://schemas.microsoft.com/office/powerpoint/2010/main" val="1101686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29CC1E-8A1D-481C-AED5-84632ECF4462}"/>
              </a:ext>
            </a:extLst>
          </p:cNvPr>
          <p:cNvSpPr>
            <a:spLocks noGrp="1"/>
          </p:cNvSpPr>
          <p:nvPr>
            <p:ph type="title"/>
          </p:nvPr>
        </p:nvSpPr>
        <p:spPr>
          <a:xfrm>
            <a:off x="157023" y="1295400"/>
            <a:ext cx="5176977" cy="874595"/>
          </a:xfrm>
        </p:spPr>
        <p:txBody>
          <a:bodyPr/>
          <a:lstStyle/>
          <a:p>
            <a:r>
              <a:rPr lang="en-US" dirty="0"/>
              <a:t>Amplitude Modulation</a:t>
            </a:r>
          </a:p>
        </p:txBody>
      </p:sp>
      <p:pic>
        <p:nvPicPr>
          <p:cNvPr id="5" name="Picture 4">
            <a:extLst>
              <a:ext uri="{FF2B5EF4-FFF2-40B4-BE49-F238E27FC236}">
                <a16:creationId xmlns:a16="http://schemas.microsoft.com/office/drawing/2014/main" id="{876C6AE5-2377-43E3-83D7-1FDBDA5A8431}"/>
              </a:ext>
            </a:extLst>
          </p:cNvPr>
          <p:cNvPicPr>
            <a:picLocks noChangeAspect="1"/>
          </p:cNvPicPr>
          <p:nvPr/>
        </p:nvPicPr>
        <p:blipFill>
          <a:blip r:embed="rId2"/>
          <a:stretch>
            <a:fillRect/>
          </a:stretch>
        </p:blipFill>
        <p:spPr>
          <a:xfrm>
            <a:off x="5486399" y="2014543"/>
            <a:ext cx="6548578" cy="4223120"/>
          </a:xfrm>
          <a:prstGeom prst="rect">
            <a:avLst/>
          </a:prstGeom>
          <a:ln>
            <a:solidFill>
              <a:schemeClr val="tx1"/>
            </a:solidFill>
          </a:ln>
        </p:spPr>
      </p:pic>
      <p:sp>
        <p:nvSpPr>
          <p:cNvPr id="6" name="TextBox 5">
            <a:extLst>
              <a:ext uri="{FF2B5EF4-FFF2-40B4-BE49-F238E27FC236}">
                <a16:creationId xmlns:a16="http://schemas.microsoft.com/office/drawing/2014/main" id="{B94BBF52-C800-4DAC-BA0B-ACD2F7669B18}"/>
              </a:ext>
            </a:extLst>
          </p:cNvPr>
          <p:cNvSpPr txBox="1"/>
          <p:nvPr/>
        </p:nvSpPr>
        <p:spPr>
          <a:xfrm>
            <a:off x="304800" y="2169996"/>
            <a:ext cx="4876800" cy="4154984"/>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Figure 5.6: The spectrum of 3 types of AM signals. Full AM has both sidebands and the carrier. The carrier is represented by the vertical line in the middle, and the sidebands contain speech or data signals that have been used to modulate the carrier. DSB removes the carrier, but has the same bandwidth as AM. SSB removes one sideband and have the lowest bandwidth of the 3.</a:t>
            </a:r>
          </a:p>
        </p:txBody>
      </p:sp>
    </p:spTree>
    <p:extLst>
      <p:ext uri="{BB962C8B-B14F-4D97-AF65-F5344CB8AC3E}">
        <p14:creationId xmlns:p14="http://schemas.microsoft.com/office/powerpoint/2010/main" val="21678346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304B0-80FF-4FFD-A1E9-B946B99C122C}"/>
              </a:ext>
            </a:extLst>
          </p:cNvPr>
          <p:cNvSpPr>
            <a:spLocks noGrp="1"/>
          </p:cNvSpPr>
          <p:nvPr>
            <p:ph type="title"/>
          </p:nvPr>
        </p:nvSpPr>
        <p:spPr/>
        <p:txBody>
          <a:bodyPr/>
          <a:lstStyle/>
          <a:p>
            <a:r>
              <a:rPr lang="en-US" dirty="0"/>
              <a:t>Amplitude Modulation (cont.)</a:t>
            </a:r>
          </a:p>
        </p:txBody>
      </p:sp>
      <p:sp>
        <p:nvSpPr>
          <p:cNvPr id="3" name="Content Placeholder 2">
            <a:extLst>
              <a:ext uri="{FF2B5EF4-FFF2-40B4-BE49-F238E27FC236}">
                <a16:creationId xmlns:a16="http://schemas.microsoft.com/office/drawing/2014/main" id="{B15C8FB3-8CA3-495B-B834-D7EB4326DCEF}"/>
              </a:ext>
            </a:extLst>
          </p:cNvPr>
          <p:cNvSpPr>
            <a:spLocks noGrp="1"/>
          </p:cNvSpPr>
          <p:nvPr>
            <p:ph idx="1"/>
          </p:nvPr>
        </p:nvSpPr>
        <p:spPr/>
        <p:txBody>
          <a:bodyPr/>
          <a:lstStyle/>
          <a:p>
            <a:r>
              <a:rPr lang="en-US" dirty="0"/>
              <a:t>DSB can be produced by a </a:t>
            </a:r>
            <a:r>
              <a:rPr lang="en-US" i="1" dirty="0">
                <a:solidFill>
                  <a:srgbClr val="C00000"/>
                </a:solidFill>
              </a:rPr>
              <a:t>balanced modulator </a:t>
            </a:r>
            <a:r>
              <a:rPr lang="en-US" dirty="0"/>
              <a:t>– special mixer where f</a:t>
            </a:r>
            <a:r>
              <a:rPr lang="en-US" baseline="-25000" dirty="0"/>
              <a:t>1</a:t>
            </a:r>
            <a:r>
              <a:rPr lang="en-US" dirty="0"/>
              <a:t> is the carrier and f</a:t>
            </a:r>
            <a:r>
              <a:rPr lang="en-US" baseline="-25000" dirty="0"/>
              <a:t>2</a:t>
            </a:r>
            <a:r>
              <a:rPr lang="en-US" dirty="0"/>
              <a:t> is the modulator</a:t>
            </a:r>
          </a:p>
          <a:p>
            <a:r>
              <a:rPr lang="en-US" dirty="0"/>
              <a:t>SSB is generated by removing the unwanted sideband and carrier with a filter (filter method) or by combining signals with certain phase relationships (phasing method)</a:t>
            </a:r>
          </a:p>
          <a:p>
            <a:r>
              <a:rPr lang="en-US" dirty="0"/>
              <a:t>Using only one sideband uses transmitted output power more effectively</a:t>
            </a:r>
          </a:p>
          <a:p>
            <a:endParaRPr lang="en-US" dirty="0"/>
          </a:p>
        </p:txBody>
      </p:sp>
    </p:spTree>
    <p:extLst>
      <p:ext uri="{BB962C8B-B14F-4D97-AF65-F5344CB8AC3E}">
        <p14:creationId xmlns:p14="http://schemas.microsoft.com/office/powerpoint/2010/main" val="2082889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75D46-717A-4475-8C4A-E718F8B32751}"/>
              </a:ext>
            </a:extLst>
          </p:cNvPr>
          <p:cNvSpPr>
            <a:spLocks noGrp="1"/>
          </p:cNvSpPr>
          <p:nvPr>
            <p:ph type="title"/>
          </p:nvPr>
        </p:nvSpPr>
        <p:spPr>
          <a:xfrm>
            <a:off x="609600" y="1828800"/>
            <a:ext cx="10972800" cy="4495800"/>
          </a:xfrm>
        </p:spPr>
        <p:txBody>
          <a:bodyPr/>
          <a:lstStyle/>
          <a:p>
            <a:r>
              <a:rPr lang="en-US" dirty="0"/>
              <a:t>Module 5a</a:t>
            </a:r>
            <a:br>
              <a:rPr lang="en-US" dirty="0"/>
            </a:br>
            <a:br>
              <a:rPr lang="en-US" sz="3800" dirty="0"/>
            </a:br>
            <a:r>
              <a:rPr lang="en-US" dirty="0"/>
              <a:t>ARRL General Class</a:t>
            </a:r>
            <a:br>
              <a:rPr lang="en-US" dirty="0"/>
            </a:br>
            <a:r>
              <a:rPr lang="en-US" dirty="0"/>
              <a:t>Chapter 5 – Radio Signals &amp; Equipment</a:t>
            </a:r>
            <a:br>
              <a:rPr lang="en-US" dirty="0"/>
            </a:br>
            <a:r>
              <a:rPr lang="en-US" dirty="0"/>
              <a:t>(5.1, 5.2, 5.3)</a:t>
            </a:r>
            <a:br>
              <a:rPr lang="en-US" dirty="0"/>
            </a:br>
            <a:br>
              <a:rPr lang="en-US" dirty="0"/>
            </a:br>
            <a:r>
              <a:rPr lang="en-US" sz="3200" dirty="0"/>
              <a:t>Basic Modes &amp; Bandwidth, Radio’s Building Blocks, Transmitters</a:t>
            </a:r>
            <a:br>
              <a:rPr lang="en-US" dirty="0"/>
            </a:br>
            <a:endParaRPr lang="en-US" dirty="0"/>
          </a:p>
        </p:txBody>
      </p:sp>
    </p:spTree>
    <p:extLst>
      <p:ext uri="{BB962C8B-B14F-4D97-AF65-F5344CB8AC3E}">
        <p14:creationId xmlns:p14="http://schemas.microsoft.com/office/powerpoint/2010/main" val="33822822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1968C-B992-4932-921F-7E2FACB26B39}"/>
              </a:ext>
            </a:extLst>
          </p:cNvPr>
          <p:cNvSpPr>
            <a:spLocks noGrp="1"/>
          </p:cNvSpPr>
          <p:nvPr>
            <p:ph type="title"/>
          </p:nvPr>
        </p:nvSpPr>
        <p:spPr/>
        <p:txBody>
          <a:bodyPr/>
          <a:lstStyle/>
          <a:p>
            <a:r>
              <a:rPr lang="en-US" dirty="0"/>
              <a:t>Frequency &amp; Phase Modulation: Figure 5.7</a:t>
            </a:r>
          </a:p>
        </p:txBody>
      </p:sp>
      <p:pic>
        <p:nvPicPr>
          <p:cNvPr id="5" name="Picture 4">
            <a:extLst>
              <a:ext uri="{FF2B5EF4-FFF2-40B4-BE49-F238E27FC236}">
                <a16:creationId xmlns:a16="http://schemas.microsoft.com/office/drawing/2014/main" id="{906B5B51-F144-42C4-A11E-0C76F8C9D84F}"/>
              </a:ext>
            </a:extLst>
          </p:cNvPr>
          <p:cNvPicPr>
            <a:picLocks noChangeAspect="1"/>
          </p:cNvPicPr>
          <p:nvPr/>
        </p:nvPicPr>
        <p:blipFill>
          <a:blip r:embed="rId2"/>
          <a:stretch>
            <a:fillRect/>
          </a:stretch>
        </p:blipFill>
        <p:spPr>
          <a:xfrm>
            <a:off x="2438400" y="2362200"/>
            <a:ext cx="7118538" cy="3200401"/>
          </a:xfrm>
          <a:prstGeom prst="rect">
            <a:avLst/>
          </a:prstGeom>
          <a:ln>
            <a:solidFill>
              <a:schemeClr val="tx1"/>
            </a:solidFill>
          </a:ln>
        </p:spPr>
      </p:pic>
      <p:sp>
        <p:nvSpPr>
          <p:cNvPr id="6" name="TextBox 5">
            <a:extLst>
              <a:ext uri="{FF2B5EF4-FFF2-40B4-BE49-F238E27FC236}">
                <a16:creationId xmlns:a16="http://schemas.microsoft.com/office/drawing/2014/main" id="{2681EFF7-8190-4151-A46A-32D3CA3035BF}"/>
              </a:ext>
            </a:extLst>
          </p:cNvPr>
          <p:cNvSpPr txBox="1"/>
          <p:nvPr/>
        </p:nvSpPr>
        <p:spPr>
          <a:xfrm>
            <a:off x="4267200" y="5867400"/>
            <a:ext cx="4343400" cy="400110"/>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(A)  FREQUENCY MODULATION</a:t>
            </a:r>
          </a:p>
        </p:txBody>
      </p:sp>
    </p:spTree>
    <p:extLst>
      <p:ext uri="{BB962C8B-B14F-4D97-AF65-F5344CB8AC3E}">
        <p14:creationId xmlns:p14="http://schemas.microsoft.com/office/powerpoint/2010/main" val="1422668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C1968C-B992-4932-921F-7E2FACB26B39}"/>
              </a:ext>
            </a:extLst>
          </p:cNvPr>
          <p:cNvSpPr>
            <a:spLocks noGrp="1"/>
          </p:cNvSpPr>
          <p:nvPr>
            <p:ph type="title"/>
          </p:nvPr>
        </p:nvSpPr>
        <p:spPr/>
        <p:txBody>
          <a:bodyPr/>
          <a:lstStyle/>
          <a:p>
            <a:r>
              <a:rPr lang="en-US" dirty="0"/>
              <a:t>Frequency &amp; Phase Modulation: Figure 5.7</a:t>
            </a:r>
          </a:p>
        </p:txBody>
      </p:sp>
      <p:sp>
        <p:nvSpPr>
          <p:cNvPr id="6" name="TextBox 5">
            <a:extLst>
              <a:ext uri="{FF2B5EF4-FFF2-40B4-BE49-F238E27FC236}">
                <a16:creationId xmlns:a16="http://schemas.microsoft.com/office/drawing/2014/main" id="{2681EFF7-8190-4151-A46A-32D3CA3035BF}"/>
              </a:ext>
            </a:extLst>
          </p:cNvPr>
          <p:cNvSpPr txBox="1"/>
          <p:nvPr/>
        </p:nvSpPr>
        <p:spPr>
          <a:xfrm>
            <a:off x="4267200" y="5867400"/>
            <a:ext cx="4343400" cy="400110"/>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(B)  PHASE MODULATION</a:t>
            </a:r>
          </a:p>
        </p:txBody>
      </p:sp>
      <p:pic>
        <p:nvPicPr>
          <p:cNvPr id="4" name="Picture 3">
            <a:extLst>
              <a:ext uri="{FF2B5EF4-FFF2-40B4-BE49-F238E27FC236}">
                <a16:creationId xmlns:a16="http://schemas.microsoft.com/office/drawing/2014/main" id="{3465E6AC-F77A-4FD5-94F1-FE5E5E6C985A}"/>
              </a:ext>
            </a:extLst>
          </p:cNvPr>
          <p:cNvPicPr>
            <a:picLocks noChangeAspect="1"/>
          </p:cNvPicPr>
          <p:nvPr/>
        </p:nvPicPr>
        <p:blipFill>
          <a:blip r:embed="rId2"/>
          <a:stretch>
            <a:fillRect/>
          </a:stretch>
        </p:blipFill>
        <p:spPr>
          <a:xfrm>
            <a:off x="2362200" y="1980998"/>
            <a:ext cx="6622226" cy="3886402"/>
          </a:xfrm>
          <a:prstGeom prst="rect">
            <a:avLst/>
          </a:prstGeom>
          <a:ln>
            <a:solidFill>
              <a:schemeClr val="tx1"/>
            </a:solidFill>
          </a:ln>
        </p:spPr>
      </p:pic>
    </p:spTree>
    <p:extLst>
      <p:ext uri="{BB962C8B-B14F-4D97-AF65-F5344CB8AC3E}">
        <p14:creationId xmlns:p14="http://schemas.microsoft.com/office/powerpoint/2010/main" val="37367087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F579F-1FF3-4F73-B316-A7C8B5361DC9}"/>
              </a:ext>
            </a:extLst>
          </p:cNvPr>
          <p:cNvSpPr>
            <a:spLocks noGrp="1"/>
          </p:cNvSpPr>
          <p:nvPr>
            <p:ph type="title"/>
          </p:nvPr>
        </p:nvSpPr>
        <p:spPr/>
        <p:txBody>
          <a:bodyPr/>
          <a:lstStyle/>
          <a:p>
            <a:r>
              <a:rPr lang="en-US" dirty="0"/>
              <a:t>Frequency &amp; Phase Modulation (cont.)</a:t>
            </a:r>
          </a:p>
        </p:txBody>
      </p:sp>
      <p:sp>
        <p:nvSpPr>
          <p:cNvPr id="3" name="Content Placeholder 2">
            <a:extLst>
              <a:ext uri="{FF2B5EF4-FFF2-40B4-BE49-F238E27FC236}">
                <a16:creationId xmlns:a16="http://schemas.microsoft.com/office/drawing/2014/main" id="{F0B761AB-E1D8-44BA-8AFD-7A753BB35915}"/>
              </a:ext>
            </a:extLst>
          </p:cNvPr>
          <p:cNvSpPr>
            <a:spLocks noGrp="1"/>
          </p:cNvSpPr>
          <p:nvPr>
            <p:ph idx="1"/>
          </p:nvPr>
        </p:nvSpPr>
        <p:spPr>
          <a:xfrm>
            <a:off x="609600" y="2057400"/>
            <a:ext cx="10972800" cy="4492822"/>
          </a:xfrm>
        </p:spPr>
        <p:txBody>
          <a:bodyPr/>
          <a:lstStyle/>
          <a:p>
            <a:pPr>
              <a:buClr>
                <a:schemeClr val="tx1"/>
              </a:buClr>
            </a:pPr>
            <a:r>
              <a:rPr lang="en-US" i="1" dirty="0">
                <a:solidFill>
                  <a:srgbClr val="C00000"/>
                </a:solidFill>
              </a:rPr>
              <a:t>Frequency modulation </a:t>
            </a:r>
            <a:r>
              <a:rPr lang="en-US" dirty="0"/>
              <a:t>(FM) – the signal frequency varies in proportion to modulating signal’s amplitude – called </a:t>
            </a:r>
            <a:r>
              <a:rPr lang="en-US" i="1" dirty="0">
                <a:solidFill>
                  <a:srgbClr val="C00000"/>
                </a:solidFill>
              </a:rPr>
              <a:t>deviation</a:t>
            </a:r>
          </a:p>
          <a:p>
            <a:pPr>
              <a:buClr>
                <a:schemeClr val="tx1"/>
              </a:buClr>
            </a:pPr>
            <a:r>
              <a:rPr lang="en-US" i="1" dirty="0">
                <a:solidFill>
                  <a:srgbClr val="C00000"/>
                </a:solidFill>
              </a:rPr>
              <a:t>Phase modulation </a:t>
            </a:r>
            <a:r>
              <a:rPr lang="en-US" dirty="0"/>
              <a:t>(PM) – deviation varies with both amplitude and frequency of the modulating signal</a:t>
            </a:r>
          </a:p>
          <a:p>
            <a:pPr lvl="1"/>
            <a:r>
              <a:rPr lang="en-US" dirty="0"/>
              <a:t>PM is produced by a </a:t>
            </a:r>
            <a:r>
              <a:rPr lang="en-US" i="1" dirty="0">
                <a:solidFill>
                  <a:srgbClr val="C00000"/>
                </a:solidFill>
              </a:rPr>
              <a:t>reactance modulator</a:t>
            </a:r>
            <a:r>
              <a:rPr lang="en-US" dirty="0"/>
              <a:t> connected to a tuned RF amplifier following the oscillator</a:t>
            </a:r>
          </a:p>
          <a:p>
            <a:r>
              <a:rPr lang="en-US" dirty="0"/>
              <a:t>When modulation is applied, the phase of the carrier will be changed, but the average frequency will NOT change</a:t>
            </a:r>
          </a:p>
          <a:p>
            <a:endParaRPr lang="en-US" dirty="0"/>
          </a:p>
        </p:txBody>
      </p:sp>
    </p:spTree>
    <p:extLst>
      <p:ext uri="{BB962C8B-B14F-4D97-AF65-F5344CB8AC3E}">
        <p14:creationId xmlns:p14="http://schemas.microsoft.com/office/powerpoint/2010/main" val="1320743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85D2CC-4BDF-44CE-B669-918D92F4334E}"/>
              </a:ext>
            </a:extLst>
          </p:cNvPr>
          <p:cNvSpPr>
            <a:spLocks noGrp="1"/>
          </p:cNvSpPr>
          <p:nvPr>
            <p:ph type="title"/>
          </p:nvPr>
        </p:nvSpPr>
        <p:spPr>
          <a:xfrm>
            <a:off x="586854" y="1295399"/>
            <a:ext cx="5204346" cy="874595"/>
          </a:xfrm>
        </p:spPr>
        <p:txBody>
          <a:bodyPr/>
          <a:lstStyle/>
          <a:p>
            <a:r>
              <a:rPr lang="en-US" dirty="0"/>
              <a:t>Quadrature Modulation</a:t>
            </a:r>
          </a:p>
        </p:txBody>
      </p:sp>
      <p:sp>
        <p:nvSpPr>
          <p:cNvPr id="3" name="Content Placeholder 2">
            <a:extLst>
              <a:ext uri="{FF2B5EF4-FFF2-40B4-BE49-F238E27FC236}">
                <a16:creationId xmlns:a16="http://schemas.microsoft.com/office/drawing/2014/main" id="{44E1F2CD-6FD5-4FAC-A3D1-A811B542B725}"/>
              </a:ext>
            </a:extLst>
          </p:cNvPr>
          <p:cNvSpPr>
            <a:spLocks noGrp="1"/>
          </p:cNvSpPr>
          <p:nvPr>
            <p:ph idx="1"/>
          </p:nvPr>
        </p:nvSpPr>
        <p:spPr>
          <a:xfrm>
            <a:off x="0" y="1981200"/>
            <a:ext cx="6553199" cy="4569022"/>
          </a:xfrm>
        </p:spPr>
        <p:txBody>
          <a:bodyPr/>
          <a:lstStyle/>
          <a:p>
            <a:r>
              <a:rPr lang="en-US" sz="2800" dirty="0"/>
              <a:t>Also called </a:t>
            </a:r>
            <a:r>
              <a:rPr lang="en-US" sz="2800" i="1" dirty="0">
                <a:solidFill>
                  <a:srgbClr val="C00000"/>
                </a:solidFill>
              </a:rPr>
              <a:t>I/Q modulation </a:t>
            </a:r>
            <a:r>
              <a:rPr lang="en-US" sz="2800" dirty="0"/>
              <a:t>because of the I &amp; Q signals that create the modulated output signal</a:t>
            </a:r>
          </a:p>
          <a:p>
            <a:r>
              <a:rPr lang="en-US" sz="2800" dirty="0"/>
              <a:t>Used primarily to transmit digital data, but different combinations of I &amp; Q signals can create signals with any form of modulation</a:t>
            </a:r>
          </a:p>
          <a:p>
            <a:r>
              <a:rPr lang="en-US" sz="2800" dirty="0"/>
              <a:t>The RF output of the combiner consists of a pair of modulated signals that have carrier signals 90° different in phase</a:t>
            </a:r>
          </a:p>
        </p:txBody>
      </p:sp>
      <p:pic>
        <p:nvPicPr>
          <p:cNvPr id="5" name="Picture 4">
            <a:extLst>
              <a:ext uri="{FF2B5EF4-FFF2-40B4-BE49-F238E27FC236}">
                <a16:creationId xmlns:a16="http://schemas.microsoft.com/office/drawing/2014/main" id="{29D0D5FA-36BB-4CAE-B49A-17DFC57532F5}"/>
              </a:ext>
            </a:extLst>
          </p:cNvPr>
          <p:cNvPicPr>
            <a:picLocks noChangeAspect="1"/>
          </p:cNvPicPr>
          <p:nvPr/>
        </p:nvPicPr>
        <p:blipFill>
          <a:blip r:embed="rId2"/>
          <a:stretch>
            <a:fillRect/>
          </a:stretch>
        </p:blipFill>
        <p:spPr>
          <a:xfrm>
            <a:off x="6759150" y="1524000"/>
            <a:ext cx="5220183" cy="3657600"/>
          </a:xfrm>
          <a:prstGeom prst="rect">
            <a:avLst/>
          </a:prstGeom>
          <a:ln>
            <a:solidFill>
              <a:schemeClr val="tx1"/>
            </a:solidFill>
          </a:ln>
        </p:spPr>
      </p:pic>
      <p:sp>
        <p:nvSpPr>
          <p:cNvPr id="6" name="TextBox 5">
            <a:extLst>
              <a:ext uri="{FF2B5EF4-FFF2-40B4-BE49-F238E27FC236}">
                <a16:creationId xmlns:a16="http://schemas.microsoft.com/office/drawing/2014/main" id="{12E035A9-9C62-4DD6-9457-06C8A058BB6F}"/>
              </a:ext>
            </a:extLst>
          </p:cNvPr>
          <p:cNvSpPr txBox="1"/>
          <p:nvPr/>
        </p:nvSpPr>
        <p:spPr>
          <a:xfrm>
            <a:off x="6781799" y="5334000"/>
            <a:ext cx="5197533" cy="1107996"/>
          </a:xfrm>
          <a:prstGeom prst="rect">
            <a:avLst/>
          </a:prstGeom>
          <a:noFill/>
        </p:spPr>
        <p:txBody>
          <a:bodyPr wrap="square" rtlCol="0">
            <a:spAutoFit/>
          </a:bodyPr>
          <a:lstStyle/>
          <a:p>
            <a:r>
              <a:rPr lang="en-US" sz="2200" dirty="0">
                <a:solidFill>
                  <a:srgbClr val="0000CC"/>
                </a:solidFill>
                <a:latin typeface="Calibri" panose="020F0502020204030204" pitchFamily="34" charset="0"/>
                <a:cs typeface="Calibri" panose="020F0502020204030204" pitchFamily="34" charset="0"/>
              </a:rPr>
              <a:t>Fig 5.8: Block diagram of an I/Q modulator. I and Q are input signals that can be analog signals or streams of digital data.</a:t>
            </a:r>
          </a:p>
        </p:txBody>
      </p:sp>
    </p:spTree>
    <p:extLst>
      <p:ext uri="{BB962C8B-B14F-4D97-AF65-F5344CB8AC3E}">
        <p14:creationId xmlns:p14="http://schemas.microsoft.com/office/powerpoint/2010/main" val="1988359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30370639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are basic components of a sine wave oscillator?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An amplifier and a divider</a:t>
            </a:r>
          </a:p>
          <a:p>
            <a:pPr marL="457200" indent="-457200">
              <a:buFont typeface="+mj-lt"/>
              <a:buAutoNum type="alphaUcPeriod"/>
            </a:pPr>
            <a:r>
              <a:rPr lang="en-US" b="0" i="0" u="none" strike="noStrike" baseline="0" dirty="0">
                <a:latin typeface="Calibri" panose="020F0502020204030204" pitchFamily="34" charset="0"/>
              </a:rPr>
              <a:t>A frequency multiplier and a mixer</a:t>
            </a:r>
          </a:p>
          <a:p>
            <a:pPr marL="457200" indent="-457200">
              <a:buFont typeface="+mj-lt"/>
              <a:buAutoNum type="alphaUcPeriod"/>
            </a:pPr>
            <a:r>
              <a:rPr lang="en-US" b="0" i="0" u="none" strike="noStrike" baseline="0" dirty="0">
                <a:latin typeface="Calibri" panose="020F0502020204030204" pitchFamily="34" charset="0"/>
              </a:rPr>
              <a:t>A circulator and a filter operating in a feed-forward loop</a:t>
            </a:r>
          </a:p>
          <a:p>
            <a:pPr marL="457200" indent="-457200">
              <a:buFont typeface="+mj-lt"/>
              <a:buAutoNum type="alphaUcPeriod"/>
            </a:pPr>
            <a:r>
              <a:rPr lang="en-US" b="0" i="0" u="none" strike="noStrike" baseline="0" dirty="0">
                <a:latin typeface="Calibri" panose="020F0502020204030204" pitchFamily="34" charset="0"/>
              </a:rPr>
              <a:t>A filter and an amplifier operating in a feedback loop</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G7B07 (D) Page 5-4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754466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determines the frequency of an LC oscillator?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number of stages in the counter</a:t>
            </a:r>
          </a:p>
          <a:p>
            <a:pPr marL="457200" indent="-457200">
              <a:buFont typeface="+mj-lt"/>
              <a:buAutoNum type="alphaUcPeriod"/>
            </a:pPr>
            <a:r>
              <a:rPr lang="en-US" b="0" i="0" u="none" strike="noStrike" baseline="0" dirty="0">
                <a:latin typeface="Calibri" panose="020F0502020204030204" pitchFamily="34" charset="0"/>
              </a:rPr>
              <a:t>The number of stages in the divider</a:t>
            </a:r>
          </a:p>
          <a:p>
            <a:pPr marL="457200" indent="-457200">
              <a:buFont typeface="+mj-lt"/>
              <a:buAutoNum type="alphaUcPeriod"/>
            </a:pPr>
            <a:r>
              <a:rPr lang="en-US" b="0" i="0" u="none" strike="noStrike" baseline="0" dirty="0">
                <a:latin typeface="Calibri" panose="020F0502020204030204" pitchFamily="34" charset="0"/>
              </a:rPr>
              <a:t>The inductance and capacitance in the tank circuit</a:t>
            </a:r>
          </a:p>
          <a:p>
            <a:pPr marL="457200" indent="-457200">
              <a:buFont typeface="+mj-lt"/>
              <a:buAutoNum type="alphaUcPeriod"/>
            </a:pPr>
            <a:r>
              <a:rPr lang="en-US" b="0" i="0" u="none" strike="noStrike" baseline="0" dirty="0">
                <a:latin typeface="Calibri" panose="020F0502020204030204" pitchFamily="34" charset="0"/>
              </a:rPr>
              <a:t>The time delay of the lag circuit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G7B09 (C) Page 5-4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06668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an advantage of a direct digital synthesizer (DDS)?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Wide tuning range and no need for band switching</a:t>
            </a:r>
          </a:p>
          <a:p>
            <a:pPr marL="457200" indent="-457200">
              <a:buFont typeface="+mj-lt"/>
              <a:buAutoNum type="alphaUcPeriod"/>
            </a:pPr>
            <a:r>
              <a:rPr lang="en-US" b="0" i="0" u="none" strike="noStrike" baseline="0" dirty="0">
                <a:latin typeface="Calibri" panose="020F0502020204030204" pitchFamily="34" charset="0"/>
              </a:rPr>
              <a:t>Relatively high-power output</a:t>
            </a:r>
          </a:p>
          <a:p>
            <a:pPr marL="457200" indent="-457200">
              <a:buFont typeface="+mj-lt"/>
              <a:buAutoNum type="alphaUcPeriod"/>
            </a:pPr>
            <a:r>
              <a:rPr lang="en-US" b="0" i="0" u="none" strike="noStrike" baseline="0" dirty="0">
                <a:latin typeface="Calibri" panose="020F0502020204030204" pitchFamily="34" charset="0"/>
              </a:rPr>
              <a:t>Relatively low power consumption</a:t>
            </a:r>
          </a:p>
          <a:p>
            <a:pPr marL="457200" indent="-457200">
              <a:buFont typeface="+mj-lt"/>
              <a:buAutoNum type="alphaUcPeriod"/>
            </a:pPr>
            <a:r>
              <a:rPr lang="en-US" b="0" i="0" u="none" strike="noStrike" baseline="0" dirty="0">
                <a:latin typeface="Calibri" panose="020F0502020204030204" pitchFamily="34" charset="0"/>
              </a:rPr>
              <a:t>Variable frequency with the stability of a crystal oscillator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G7C05 (D) Page 5-5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80191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phase difference between the I and Q signals that software-defined radio (SDR) equipment uses for modulation and demodulation?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Zero</a:t>
            </a:r>
          </a:p>
          <a:p>
            <a:pPr marL="457200" indent="-457200">
              <a:buFont typeface="+mj-lt"/>
              <a:buAutoNum type="alphaUcPeriod"/>
            </a:pPr>
            <a:r>
              <a:rPr lang="en-US" b="0" i="0" u="none" strike="noStrike" baseline="0" dirty="0">
                <a:latin typeface="Calibri" panose="020F0502020204030204" pitchFamily="34" charset="0"/>
              </a:rPr>
              <a:t>90 degrees</a:t>
            </a:r>
          </a:p>
          <a:p>
            <a:pPr marL="457200" indent="-457200">
              <a:buFont typeface="+mj-lt"/>
              <a:buAutoNum type="alphaUcPeriod"/>
            </a:pPr>
            <a:r>
              <a:rPr lang="en-US" b="0" i="0" u="none" strike="noStrike" baseline="0" dirty="0">
                <a:latin typeface="Calibri" panose="020F0502020204030204" pitchFamily="34" charset="0"/>
              </a:rPr>
              <a:t>180 degrees</a:t>
            </a:r>
          </a:p>
          <a:p>
            <a:pPr marL="457200" indent="-457200">
              <a:buFont typeface="+mj-lt"/>
              <a:buAutoNum type="alphaUcPeriod"/>
            </a:pPr>
            <a:r>
              <a:rPr lang="en-US" b="0" i="0" u="none" strike="noStrike" baseline="0" dirty="0">
                <a:latin typeface="Calibri" panose="020F0502020204030204" pitchFamily="34" charset="0"/>
              </a:rPr>
              <a:t>45 degrees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G7C09 (B) Page 5-7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522888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an advantage of using I and Q signals in software-defined radios (SDRs)?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need for high resolution analog-to-digital converters is eliminated</a:t>
            </a:r>
          </a:p>
          <a:p>
            <a:pPr marL="457200" indent="-457200">
              <a:buFont typeface="+mj-lt"/>
              <a:buAutoNum type="alphaUcPeriod"/>
            </a:pPr>
            <a:r>
              <a:rPr lang="en-US" b="0" i="0" u="none" strike="noStrike" baseline="0" dirty="0">
                <a:latin typeface="Calibri" panose="020F0502020204030204" pitchFamily="34" charset="0"/>
              </a:rPr>
              <a:t>All types of modulation can be created with appropriate processing.</a:t>
            </a:r>
          </a:p>
          <a:p>
            <a:pPr marL="457200" indent="-457200">
              <a:buFont typeface="+mj-lt"/>
              <a:buAutoNum type="alphaUcPeriod"/>
            </a:pPr>
            <a:r>
              <a:rPr lang="en-US" b="0" i="0" u="none" strike="noStrike" baseline="0" dirty="0">
                <a:latin typeface="Calibri" panose="020F0502020204030204" pitchFamily="34" charset="0"/>
              </a:rPr>
              <a:t>Minimum detectible signal level is reduced</a:t>
            </a:r>
          </a:p>
          <a:p>
            <a:pPr marL="457200" indent="-457200">
              <a:buFont typeface="+mj-lt"/>
              <a:buAutoNum type="alphaUcPeriod"/>
            </a:pPr>
            <a:r>
              <a:rPr lang="en-US" b="0" i="0" u="none" strike="noStrike" baseline="0" dirty="0">
                <a:latin typeface="Calibri" panose="020F0502020204030204" pitchFamily="34" charset="0"/>
              </a:rPr>
              <a:t>Converting the signal from digital to analog creates mixing products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G7C10 (B) Page 5-7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970207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7992FE-AD98-44EC-B155-44B6E8595E7F}"/>
              </a:ext>
            </a:extLst>
          </p:cNvPr>
          <p:cNvSpPr>
            <a:spLocks noGrp="1"/>
          </p:cNvSpPr>
          <p:nvPr>
            <p:ph type="title"/>
          </p:nvPr>
        </p:nvSpPr>
        <p:spPr>
          <a:xfrm>
            <a:off x="152400" y="1295399"/>
            <a:ext cx="11734800" cy="874595"/>
          </a:xfrm>
        </p:spPr>
        <p:txBody>
          <a:bodyPr/>
          <a:lstStyle/>
          <a:p>
            <a:r>
              <a:rPr lang="en-US" sz="3800" dirty="0"/>
              <a:t>Basic Modes &amp; Bandwidth: Amplitude Modulated Modes</a:t>
            </a:r>
          </a:p>
        </p:txBody>
      </p:sp>
      <p:sp>
        <p:nvSpPr>
          <p:cNvPr id="3" name="Content Placeholder 2">
            <a:extLst>
              <a:ext uri="{FF2B5EF4-FFF2-40B4-BE49-F238E27FC236}">
                <a16:creationId xmlns:a16="http://schemas.microsoft.com/office/drawing/2014/main" id="{554F4691-1210-4641-9CAB-858B28071514}"/>
              </a:ext>
            </a:extLst>
          </p:cNvPr>
          <p:cNvSpPr>
            <a:spLocks noGrp="1"/>
          </p:cNvSpPr>
          <p:nvPr>
            <p:ph idx="1"/>
          </p:nvPr>
        </p:nvSpPr>
        <p:spPr>
          <a:xfrm>
            <a:off x="457200" y="2169994"/>
            <a:ext cx="11277600" cy="4380228"/>
          </a:xfrm>
        </p:spPr>
        <p:txBody>
          <a:bodyPr/>
          <a:lstStyle/>
          <a:p>
            <a:r>
              <a:rPr lang="en-US" dirty="0"/>
              <a:t>Varying the power or amplitude of a signal to add speech or data is called </a:t>
            </a:r>
            <a:r>
              <a:rPr lang="en-US" i="1" dirty="0">
                <a:solidFill>
                  <a:srgbClr val="C00000"/>
                </a:solidFill>
              </a:rPr>
              <a:t>amplitude modulation</a:t>
            </a:r>
            <a:r>
              <a:rPr lang="en-US" dirty="0"/>
              <a:t> (AM)</a:t>
            </a:r>
          </a:p>
          <a:p>
            <a:r>
              <a:rPr lang="en-US" dirty="0"/>
              <a:t>This info contained in the signal’s envelope – the max values of the instantaneous power for each cycle</a:t>
            </a:r>
          </a:p>
          <a:p>
            <a:r>
              <a:rPr lang="en-US" dirty="0"/>
              <a:t>The process of recovering speech or music from the AM envelope is called </a:t>
            </a:r>
            <a:r>
              <a:rPr lang="en-US" i="1" dirty="0">
                <a:solidFill>
                  <a:srgbClr val="C00000"/>
                </a:solidFill>
              </a:rPr>
              <a:t>detection</a:t>
            </a:r>
          </a:p>
          <a:p>
            <a:r>
              <a:rPr lang="en-US" dirty="0"/>
              <a:t>AM signals are composed of a </a:t>
            </a:r>
            <a:r>
              <a:rPr lang="en-US" i="1" dirty="0">
                <a:solidFill>
                  <a:srgbClr val="C00000"/>
                </a:solidFill>
              </a:rPr>
              <a:t>carrier</a:t>
            </a:r>
            <a:r>
              <a:rPr lang="en-US" dirty="0"/>
              <a:t> and two </a:t>
            </a:r>
            <a:r>
              <a:rPr lang="en-US" i="1" dirty="0">
                <a:solidFill>
                  <a:srgbClr val="C00000"/>
                </a:solidFill>
              </a:rPr>
              <a:t>sidebands </a:t>
            </a:r>
            <a:r>
              <a:rPr lang="en-US" dirty="0"/>
              <a:t>(upper and lower … USB and LSB)</a:t>
            </a:r>
            <a:endParaRPr lang="en-US" i="1" dirty="0">
              <a:solidFill>
                <a:srgbClr val="C00000"/>
              </a:solidFill>
            </a:endParaRPr>
          </a:p>
        </p:txBody>
      </p:sp>
    </p:spTree>
    <p:extLst>
      <p:ext uri="{BB962C8B-B14F-4D97-AF65-F5344CB8AC3E}">
        <p14:creationId xmlns:p14="http://schemas.microsoft.com/office/powerpoint/2010/main" val="18625567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meant by the term “software-defined radio” (SDR)?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radio in which most major signal processing functions are performed by software</a:t>
            </a:r>
          </a:p>
          <a:p>
            <a:pPr marL="457200" indent="-457200">
              <a:buFont typeface="+mj-lt"/>
              <a:buAutoNum type="alphaUcPeriod"/>
            </a:pPr>
            <a:r>
              <a:rPr lang="en-US" b="0" i="0" u="none" strike="noStrike" baseline="0" dirty="0">
                <a:latin typeface="Calibri" panose="020F0502020204030204" pitchFamily="34" charset="0"/>
              </a:rPr>
              <a:t>A radio that provides computer interface for automatic logging of band and frequency</a:t>
            </a:r>
          </a:p>
          <a:p>
            <a:pPr marL="457200" indent="-457200">
              <a:buFont typeface="+mj-lt"/>
              <a:buAutoNum type="alphaUcPeriod"/>
            </a:pPr>
            <a:r>
              <a:rPr lang="en-US" b="0" i="0" u="none" strike="noStrike" baseline="0" dirty="0">
                <a:latin typeface="Calibri" panose="020F0502020204030204" pitchFamily="34" charset="0"/>
              </a:rPr>
              <a:t>A radio that uses crystal filters designed using software</a:t>
            </a:r>
          </a:p>
          <a:p>
            <a:pPr marL="457200" indent="-457200">
              <a:buFont typeface="+mj-lt"/>
              <a:buAutoNum type="alphaUcPeriod"/>
            </a:pPr>
            <a:r>
              <a:rPr lang="en-US" b="0" i="0" u="none" strike="noStrike" baseline="0" dirty="0">
                <a:latin typeface="Calibri" panose="020F0502020204030204" pitchFamily="34" charset="0"/>
              </a:rPr>
              <a:t>A computer model that can simulate performance of a radio to aid in the design process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G7C11 (A) Page 5-3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0743241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frequency above which a low-pass filter’s output power is less than half the input power?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Notch frequency</a:t>
            </a:r>
          </a:p>
          <a:p>
            <a:pPr marL="457200" indent="-457200">
              <a:buFont typeface="+mj-lt"/>
              <a:buAutoNum type="alphaUcPeriod"/>
            </a:pPr>
            <a:r>
              <a:rPr lang="en-US" b="0" i="0" u="none" strike="noStrike" baseline="0" dirty="0">
                <a:latin typeface="Calibri" panose="020F0502020204030204" pitchFamily="34" charset="0"/>
              </a:rPr>
              <a:t>Neper frequency</a:t>
            </a:r>
          </a:p>
          <a:p>
            <a:pPr marL="457200" indent="-457200">
              <a:buFont typeface="+mj-lt"/>
              <a:buAutoNum type="alphaUcPeriod"/>
            </a:pPr>
            <a:r>
              <a:rPr lang="en-US" b="0" i="0" u="none" strike="noStrike" baseline="0" dirty="0">
                <a:latin typeface="Calibri" panose="020F0502020204030204" pitchFamily="34" charset="0"/>
              </a:rPr>
              <a:t>Cutoff frequency</a:t>
            </a:r>
          </a:p>
          <a:p>
            <a:pPr marL="457200" indent="-457200">
              <a:buFont typeface="+mj-lt"/>
              <a:buAutoNum type="alphaUcPeriod"/>
            </a:pPr>
            <a:r>
              <a:rPr lang="en-US" b="0" i="0" u="none" strike="noStrike" baseline="0" dirty="0">
                <a:latin typeface="Calibri" panose="020F0502020204030204" pitchFamily="34" charset="0"/>
              </a:rPr>
              <a:t>Rolloff frequency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G7C12 (C) Page 5-4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560636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term specifies a filter’s maximum ability to reject signals outside its passband?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Notch depth</a:t>
            </a:r>
          </a:p>
          <a:p>
            <a:pPr marL="457200" indent="-457200">
              <a:buFont typeface="+mj-lt"/>
              <a:buAutoNum type="alphaUcPeriod"/>
            </a:pPr>
            <a:r>
              <a:rPr lang="en-US" b="0" i="0" u="none" strike="noStrike" baseline="0" dirty="0">
                <a:latin typeface="Calibri" panose="020F0502020204030204" pitchFamily="34" charset="0"/>
              </a:rPr>
              <a:t>Rolloff</a:t>
            </a:r>
          </a:p>
          <a:p>
            <a:pPr marL="457200" indent="-457200">
              <a:buFont typeface="+mj-lt"/>
              <a:buAutoNum type="alphaUcPeriod"/>
            </a:pPr>
            <a:r>
              <a:rPr lang="en-US" b="0" i="0" u="none" strike="noStrike" baseline="0" dirty="0">
                <a:latin typeface="Calibri" panose="020F0502020204030204" pitchFamily="34" charset="0"/>
              </a:rPr>
              <a:t>Insertion loss</a:t>
            </a:r>
          </a:p>
          <a:p>
            <a:pPr marL="457200" indent="-457200">
              <a:buFont typeface="+mj-lt"/>
              <a:buAutoNum type="alphaUcPeriod"/>
            </a:pPr>
            <a:r>
              <a:rPr lang="en-US" b="0" i="0" u="none" strike="noStrike" baseline="0" dirty="0">
                <a:latin typeface="Calibri" panose="020F0502020204030204" pitchFamily="34" charset="0"/>
              </a:rPr>
              <a:t>Ultimate rejection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G7C13 (D) Page 5-4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298342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The bandwidth of a band-pass filter is measured between what two frequencies?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Upper and lower half-power</a:t>
            </a:r>
          </a:p>
          <a:p>
            <a:pPr marL="457200" indent="-457200">
              <a:buFont typeface="+mj-lt"/>
              <a:buAutoNum type="alphaUcPeriod"/>
            </a:pPr>
            <a:r>
              <a:rPr lang="en-US" b="0" i="0" u="none" strike="noStrike" baseline="0" dirty="0">
                <a:latin typeface="Calibri" panose="020F0502020204030204" pitchFamily="34" charset="0"/>
              </a:rPr>
              <a:t>Cutoff and rolloff</a:t>
            </a:r>
          </a:p>
          <a:p>
            <a:pPr marL="457200" indent="-457200">
              <a:buFont typeface="+mj-lt"/>
              <a:buAutoNum type="alphaUcPeriod"/>
            </a:pPr>
            <a:r>
              <a:rPr lang="en-US" b="0" i="0" u="none" strike="noStrike" baseline="0" dirty="0">
                <a:latin typeface="Calibri" panose="020F0502020204030204" pitchFamily="34" charset="0"/>
              </a:rPr>
              <a:t>Pole and zero</a:t>
            </a:r>
          </a:p>
          <a:p>
            <a:pPr marL="457200" indent="-457200">
              <a:buFont typeface="+mj-lt"/>
              <a:buAutoNum type="alphaUcPeriod"/>
            </a:pPr>
            <a:r>
              <a:rPr lang="en-US" b="0" i="0" u="none" strike="noStrike" baseline="0" dirty="0">
                <a:latin typeface="Calibri" panose="020F0502020204030204" pitchFamily="34" charset="0"/>
              </a:rPr>
              <a:t>Image and harmonic</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G7C14 (A) Page 5-4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57896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term specifies a filter’s attenuation inside its passband?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Insertion loss</a:t>
            </a:r>
          </a:p>
          <a:p>
            <a:pPr marL="457200" indent="-457200">
              <a:buFont typeface="+mj-lt"/>
              <a:buAutoNum type="alphaUcPeriod"/>
            </a:pPr>
            <a:r>
              <a:rPr lang="en-US" b="0" i="0" u="none" strike="noStrike" baseline="0" dirty="0">
                <a:latin typeface="Calibri" panose="020F0502020204030204" pitchFamily="34" charset="0"/>
              </a:rPr>
              <a:t>Return loss</a:t>
            </a:r>
          </a:p>
          <a:p>
            <a:pPr marL="457200" indent="-457200">
              <a:buFont typeface="+mj-lt"/>
              <a:buAutoNum type="alphaUcPeriod"/>
            </a:pPr>
            <a:r>
              <a:rPr lang="en-US" b="0" i="0" u="none" strike="noStrike" baseline="0" dirty="0">
                <a:latin typeface="Calibri" panose="020F0502020204030204" pitchFamily="34" charset="0"/>
              </a:rPr>
              <a:t>Q</a:t>
            </a:r>
          </a:p>
          <a:p>
            <a:pPr marL="457200" indent="-457200">
              <a:buFont typeface="+mj-lt"/>
              <a:buAutoNum type="alphaUcPeriod"/>
            </a:pPr>
            <a:r>
              <a:rPr lang="en-US" b="0" i="0" u="none" strike="noStrike" baseline="0" dirty="0">
                <a:latin typeface="Calibri" panose="020F0502020204030204" pitchFamily="34" charset="0"/>
              </a:rPr>
              <a:t>Ultimate rejection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G7C15 (A) Page 5-4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731949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 typical application for a Direct Digital Synthesizer?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high-stability variable frequency oscillator in a transceiver</a:t>
            </a:r>
          </a:p>
          <a:p>
            <a:pPr marL="457200" indent="-457200">
              <a:buFont typeface="+mj-lt"/>
              <a:buAutoNum type="alphaUcPeriod"/>
            </a:pPr>
            <a:r>
              <a:rPr lang="en-US" b="0" i="0" u="none" strike="noStrike" baseline="0" dirty="0">
                <a:latin typeface="Calibri" panose="020F0502020204030204" pitchFamily="34" charset="0"/>
              </a:rPr>
              <a:t>A digital voltmeter</a:t>
            </a:r>
          </a:p>
          <a:p>
            <a:pPr marL="457200" indent="-457200">
              <a:buFont typeface="+mj-lt"/>
              <a:buAutoNum type="alphaUcPeriod"/>
            </a:pPr>
            <a:r>
              <a:rPr lang="en-US" b="0" i="0" u="none" strike="noStrike" baseline="0" dirty="0">
                <a:latin typeface="Calibri" panose="020F0502020204030204" pitchFamily="34" charset="0"/>
              </a:rPr>
              <a:t>A digital mode interface between a computer and a transceiver</a:t>
            </a:r>
          </a:p>
          <a:p>
            <a:pPr marL="457200" indent="-457200">
              <a:buFont typeface="+mj-lt"/>
              <a:buAutoNum type="alphaUcPeriod"/>
            </a:pPr>
            <a:r>
              <a:rPr lang="en-US" b="0" i="0" u="none" strike="noStrike" baseline="0" dirty="0">
                <a:latin typeface="Calibri" panose="020F0502020204030204" pitchFamily="34" charset="0"/>
              </a:rPr>
              <a:t>A high-sensitivity radio direction finder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G7C16 (A) Page 5-5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529568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emission is produced by a reactance modulator connected to a transmitter RF amplifier stage?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fr-FR" b="0" i="0" u="none" strike="noStrike" baseline="0" dirty="0">
                <a:latin typeface="Calibri" panose="020F0502020204030204" pitchFamily="34" charset="0"/>
              </a:rPr>
              <a:t>Multiplex modulation</a:t>
            </a:r>
          </a:p>
          <a:p>
            <a:pPr marL="457200" indent="-457200">
              <a:buFont typeface="+mj-lt"/>
              <a:buAutoNum type="alphaUcPeriod"/>
            </a:pPr>
            <a:r>
              <a:rPr lang="fr-FR" b="0" i="0" u="none" strike="noStrike" baseline="0" dirty="0">
                <a:latin typeface="Calibri" panose="020F0502020204030204" pitchFamily="34" charset="0"/>
              </a:rPr>
              <a:t>Phase modulation</a:t>
            </a:r>
          </a:p>
          <a:p>
            <a:pPr marL="457200" indent="-457200">
              <a:buFont typeface="+mj-lt"/>
              <a:buAutoNum type="alphaUcPeriod"/>
            </a:pPr>
            <a:r>
              <a:rPr lang="fr-FR" b="0" i="0" u="none" strike="noStrike" baseline="0" dirty="0">
                <a:latin typeface="Calibri" panose="020F0502020204030204" pitchFamily="34" charset="0"/>
              </a:rPr>
              <a:t>Amplitude modulation</a:t>
            </a:r>
          </a:p>
          <a:p>
            <a:pPr marL="457200" indent="-457200">
              <a:buFont typeface="+mj-lt"/>
              <a:buAutoNum type="alphaUcPeriod"/>
            </a:pPr>
            <a:r>
              <a:rPr lang="fr-FR" b="0" i="0" u="none" strike="noStrike" baseline="0" dirty="0">
                <a:latin typeface="Calibri" panose="020F0502020204030204" pitchFamily="34" charset="0"/>
              </a:rPr>
              <a:t>Pulse modulation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G8A04 (B) Page 5-7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073297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another term for the mixing of two RF signals?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Heterodyning</a:t>
            </a:r>
          </a:p>
          <a:p>
            <a:pPr marL="457200" indent="-457200">
              <a:buFont typeface="+mj-lt"/>
              <a:buAutoNum type="alphaUcPeriod"/>
            </a:pPr>
            <a:r>
              <a:rPr lang="en-US" b="0" i="0" u="none" strike="noStrike" baseline="0" dirty="0">
                <a:latin typeface="Calibri" panose="020F0502020204030204" pitchFamily="34" charset="0"/>
              </a:rPr>
              <a:t>Synthesizing</a:t>
            </a:r>
          </a:p>
          <a:p>
            <a:pPr marL="457200" indent="-457200">
              <a:buFont typeface="+mj-lt"/>
              <a:buAutoNum type="alphaUcPeriod"/>
            </a:pPr>
            <a:r>
              <a:rPr lang="en-US" b="0" i="0" u="none" strike="noStrike" baseline="0" dirty="0">
                <a:latin typeface="Calibri" panose="020F0502020204030204" pitchFamily="34" charset="0"/>
              </a:rPr>
              <a:t>Cancellation</a:t>
            </a:r>
          </a:p>
          <a:p>
            <a:pPr marL="457200" indent="-457200">
              <a:buFont typeface="+mj-lt"/>
              <a:buAutoNum type="alphaUcPeriod"/>
            </a:pPr>
            <a:r>
              <a:rPr lang="en-US" b="0" i="0" u="none" strike="noStrike" baseline="0" dirty="0">
                <a:latin typeface="Calibri" panose="020F0502020204030204" pitchFamily="34" charset="0"/>
              </a:rPr>
              <a:t>Phase inverting</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G8B03 (A) Page 5-5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091249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stage in a VHF FM transmitter that generates a harmonic of a lower frequency signal to reach the desired operating frequency?</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Mixer</a:t>
            </a:r>
          </a:p>
          <a:p>
            <a:pPr marL="457200" indent="-457200">
              <a:buFont typeface="+mj-lt"/>
              <a:buAutoNum type="alphaUcPeriod"/>
            </a:pPr>
            <a:r>
              <a:rPr lang="en-US" b="0" i="0" u="none" strike="noStrike" baseline="0" dirty="0">
                <a:latin typeface="Calibri" panose="020F0502020204030204" pitchFamily="34" charset="0"/>
              </a:rPr>
              <a:t>Reactance modulator</a:t>
            </a:r>
          </a:p>
          <a:p>
            <a:pPr marL="457200" indent="-457200">
              <a:buFont typeface="+mj-lt"/>
              <a:buAutoNum type="alphaUcPeriod"/>
            </a:pPr>
            <a:r>
              <a:rPr lang="en-US" b="0" i="0" u="none" strike="noStrike" baseline="0" dirty="0">
                <a:latin typeface="Calibri" panose="020F0502020204030204" pitchFamily="34" charset="0"/>
              </a:rPr>
              <a:t>Pre-emphasis network</a:t>
            </a:r>
          </a:p>
          <a:p>
            <a:pPr marL="457200" indent="-457200">
              <a:buFont typeface="+mj-lt"/>
              <a:buAutoNum type="alphaUcPeriod"/>
            </a:pPr>
            <a:r>
              <a:rPr lang="en-US" b="0" i="0" u="none" strike="noStrike" baseline="0" dirty="0">
                <a:latin typeface="Calibri" panose="020F0502020204030204" pitchFamily="34" charset="0"/>
              </a:rPr>
              <a:t>Multiplier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G8B04 (D) Page 5-5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2020655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combination of a mixer’s Local Oscillator (LO) and RF input frequencies is found in the output?</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ratio</a:t>
            </a:r>
          </a:p>
          <a:p>
            <a:pPr marL="457200" indent="-457200">
              <a:buFont typeface="+mj-lt"/>
              <a:buAutoNum type="alphaUcPeriod"/>
            </a:pPr>
            <a:r>
              <a:rPr lang="en-US" b="0" i="0" u="none" strike="noStrike" baseline="0" dirty="0">
                <a:latin typeface="Calibri" panose="020F0502020204030204" pitchFamily="34" charset="0"/>
              </a:rPr>
              <a:t>The average</a:t>
            </a:r>
          </a:p>
          <a:p>
            <a:pPr marL="457200" indent="-457200">
              <a:buFont typeface="+mj-lt"/>
              <a:buAutoNum type="alphaUcPeriod"/>
            </a:pPr>
            <a:r>
              <a:rPr lang="en-US" b="0" i="0" u="none" strike="noStrike" baseline="0" dirty="0">
                <a:latin typeface="Calibri" panose="020F0502020204030204" pitchFamily="34" charset="0"/>
              </a:rPr>
              <a:t>The sum and difference</a:t>
            </a:r>
          </a:p>
          <a:p>
            <a:pPr marL="457200" indent="-457200">
              <a:buFont typeface="+mj-lt"/>
              <a:buAutoNum type="alphaUcPeriod"/>
            </a:pPr>
            <a:r>
              <a:rPr lang="en-US" b="0" i="0" u="none" strike="noStrike" baseline="0" dirty="0">
                <a:latin typeface="Calibri" panose="020F0502020204030204" pitchFamily="34" charset="0"/>
              </a:rPr>
              <a:t>The arithmetic product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G8B11 (C) Page 5-5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854645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04C13-0DBB-41EB-A351-F98B7EE5E49C}"/>
              </a:ext>
            </a:extLst>
          </p:cNvPr>
          <p:cNvSpPr>
            <a:spLocks noGrp="1"/>
          </p:cNvSpPr>
          <p:nvPr>
            <p:ph type="title"/>
          </p:nvPr>
        </p:nvSpPr>
        <p:spPr/>
        <p:txBody>
          <a:bodyPr/>
          <a:lstStyle/>
          <a:p>
            <a:r>
              <a:rPr lang="en-US" sz="4000" dirty="0"/>
              <a:t>Amplitude Modulated Modes (cont.)</a:t>
            </a:r>
            <a:endParaRPr lang="en-US" dirty="0"/>
          </a:p>
        </p:txBody>
      </p:sp>
      <p:sp>
        <p:nvSpPr>
          <p:cNvPr id="3" name="Content Placeholder 2">
            <a:extLst>
              <a:ext uri="{FF2B5EF4-FFF2-40B4-BE49-F238E27FC236}">
                <a16:creationId xmlns:a16="http://schemas.microsoft.com/office/drawing/2014/main" id="{DA4AB5CD-9C71-419F-A59B-03E096C0B1EF}"/>
              </a:ext>
            </a:extLst>
          </p:cNvPr>
          <p:cNvSpPr>
            <a:spLocks noGrp="1"/>
          </p:cNvSpPr>
          <p:nvPr>
            <p:ph idx="1"/>
          </p:nvPr>
        </p:nvSpPr>
        <p:spPr>
          <a:xfrm>
            <a:off x="304800" y="2169994"/>
            <a:ext cx="11506200" cy="4380228"/>
          </a:xfrm>
        </p:spPr>
        <p:txBody>
          <a:bodyPr/>
          <a:lstStyle/>
          <a:p>
            <a:r>
              <a:rPr lang="en-US" sz="3000" dirty="0"/>
              <a:t>AM signal sidebands are steady and unchanging (as long as the tone is transmitted)</a:t>
            </a:r>
          </a:p>
          <a:p>
            <a:r>
              <a:rPr lang="en-US" sz="3000" dirty="0"/>
              <a:t>Upper sideband is higher in frequency than the carrier; lower sideband is lower in frequency than carrier</a:t>
            </a:r>
          </a:p>
          <a:p>
            <a:r>
              <a:rPr lang="en-US" sz="3000" dirty="0"/>
              <a:t>AM signal with one sideband removed is a single sideband (SSB)</a:t>
            </a:r>
          </a:p>
          <a:p>
            <a:r>
              <a:rPr lang="en-US" sz="3000" dirty="0"/>
              <a:t>SSB transmissions have more range than AM because all the SSB’s power is contained in a single sideband. The SSB’s smaller bandwidth makes it possible to fit more signals in a fixed frequency range.</a:t>
            </a:r>
          </a:p>
          <a:p>
            <a:endParaRPr lang="en-US" sz="3000" dirty="0"/>
          </a:p>
        </p:txBody>
      </p:sp>
    </p:spTree>
    <p:extLst>
      <p:ext uri="{BB962C8B-B14F-4D97-AF65-F5344CB8AC3E}">
        <p14:creationId xmlns:p14="http://schemas.microsoft.com/office/powerpoint/2010/main" val="8322547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91C37F-26BB-4139-A186-868EB53AFE4A}"/>
              </a:ext>
            </a:extLst>
          </p:cNvPr>
          <p:cNvSpPr>
            <a:spLocks noGrp="1"/>
          </p:cNvSpPr>
          <p:nvPr>
            <p:ph type="title"/>
          </p:nvPr>
        </p:nvSpPr>
        <p:spPr>
          <a:xfrm>
            <a:off x="76195" y="1295399"/>
            <a:ext cx="6705600" cy="874595"/>
          </a:xfrm>
        </p:spPr>
        <p:txBody>
          <a:bodyPr/>
          <a:lstStyle/>
          <a:p>
            <a:r>
              <a:rPr lang="en-US" dirty="0"/>
              <a:t>Transmitters:  CW Transmitters</a:t>
            </a:r>
          </a:p>
        </p:txBody>
      </p:sp>
      <p:pic>
        <p:nvPicPr>
          <p:cNvPr id="5" name="Picture 4">
            <a:extLst>
              <a:ext uri="{FF2B5EF4-FFF2-40B4-BE49-F238E27FC236}">
                <a16:creationId xmlns:a16="http://schemas.microsoft.com/office/drawing/2014/main" id="{2B33DCF0-D29C-4E4E-8A0B-A5EF49FBDAEF}"/>
              </a:ext>
            </a:extLst>
          </p:cNvPr>
          <p:cNvPicPr>
            <a:picLocks noChangeAspect="1"/>
          </p:cNvPicPr>
          <p:nvPr/>
        </p:nvPicPr>
        <p:blipFill>
          <a:blip r:embed="rId2"/>
          <a:stretch>
            <a:fillRect/>
          </a:stretch>
        </p:blipFill>
        <p:spPr>
          <a:xfrm>
            <a:off x="6324600" y="1981200"/>
            <a:ext cx="5690246" cy="4262276"/>
          </a:xfrm>
          <a:prstGeom prst="rect">
            <a:avLst/>
          </a:prstGeom>
          <a:ln>
            <a:solidFill>
              <a:schemeClr val="tx1"/>
            </a:solidFill>
          </a:ln>
        </p:spPr>
      </p:pic>
      <p:sp>
        <p:nvSpPr>
          <p:cNvPr id="6" name="TextBox 5">
            <a:extLst>
              <a:ext uri="{FF2B5EF4-FFF2-40B4-BE49-F238E27FC236}">
                <a16:creationId xmlns:a16="http://schemas.microsoft.com/office/drawing/2014/main" id="{E1542B6E-F738-4E2A-8BF3-ADB0D576CCE2}"/>
              </a:ext>
            </a:extLst>
          </p:cNvPr>
          <p:cNvSpPr txBox="1"/>
          <p:nvPr/>
        </p:nvSpPr>
        <p:spPr>
          <a:xfrm>
            <a:off x="457200" y="2273158"/>
            <a:ext cx="5029200" cy="3970318"/>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 5.9:  The simplest transmitter consists of the oscillator and amplifier and a means of turning the output signal on and off – the key (or </a:t>
            </a:r>
            <a:r>
              <a:rPr lang="en-US" sz="2800" i="1" dirty="0">
                <a:solidFill>
                  <a:srgbClr val="C00000"/>
                </a:solidFill>
                <a:latin typeface="Calibri" panose="020F0502020204030204" pitchFamily="34" charset="0"/>
                <a:cs typeface="Calibri" panose="020F0502020204030204" pitchFamily="34" charset="0"/>
              </a:rPr>
              <a:t>keyer</a:t>
            </a:r>
            <a:r>
              <a:rPr lang="en-US" sz="2800" dirty="0">
                <a:latin typeface="Calibri" panose="020F0502020204030204" pitchFamily="34" charset="0"/>
                <a:cs typeface="Calibri" panose="020F0502020204030204" pitchFamily="34" charset="0"/>
              </a:rPr>
              <a:t>). A single crystal oscillator can be replaced with a variable-frequency oscillator to allow the transmitter to be tuned to different frequencies.</a:t>
            </a:r>
          </a:p>
        </p:txBody>
      </p:sp>
    </p:spTree>
    <p:extLst>
      <p:ext uri="{BB962C8B-B14F-4D97-AF65-F5344CB8AC3E}">
        <p14:creationId xmlns:p14="http://schemas.microsoft.com/office/powerpoint/2010/main" val="228805188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F1FC4-29F9-4A6A-B045-F670887F8971}"/>
              </a:ext>
            </a:extLst>
          </p:cNvPr>
          <p:cNvSpPr>
            <a:spLocks noGrp="1"/>
          </p:cNvSpPr>
          <p:nvPr>
            <p:ph type="title"/>
          </p:nvPr>
        </p:nvSpPr>
        <p:spPr>
          <a:xfrm>
            <a:off x="76200" y="1295399"/>
            <a:ext cx="5562600" cy="874595"/>
          </a:xfrm>
        </p:spPr>
        <p:txBody>
          <a:bodyPr/>
          <a:lstStyle/>
          <a:p>
            <a:r>
              <a:rPr lang="en-US" dirty="0"/>
              <a:t>CW Transmitters (cont.)</a:t>
            </a:r>
          </a:p>
        </p:txBody>
      </p:sp>
      <p:pic>
        <p:nvPicPr>
          <p:cNvPr id="5" name="Picture 4">
            <a:extLst>
              <a:ext uri="{FF2B5EF4-FFF2-40B4-BE49-F238E27FC236}">
                <a16:creationId xmlns:a16="http://schemas.microsoft.com/office/drawing/2014/main" id="{5786B190-E1CD-468B-9ED6-97708B3B1637}"/>
              </a:ext>
            </a:extLst>
          </p:cNvPr>
          <p:cNvPicPr>
            <a:picLocks noChangeAspect="1"/>
          </p:cNvPicPr>
          <p:nvPr/>
        </p:nvPicPr>
        <p:blipFill>
          <a:blip r:embed="rId2"/>
          <a:stretch>
            <a:fillRect/>
          </a:stretch>
        </p:blipFill>
        <p:spPr>
          <a:xfrm>
            <a:off x="4953000" y="2061925"/>
            <a:ext cx="7162800" cy="4215942"/>
          </a:xfrm>
          <a:prstGeom prst="rect">
            <a:avLst/>
          </a:prstGeom>
          <a:ln>
            <a:solidFill>
              <a:schemeClr val="tx1"/>
            </a:solidFill>
          </a:ln>
        </p:spPr>
      </p:pic>
      <p:sp>
        <p:nvSpPr>
          <p:cNvPr id="6" name="TextBox 5">
            <a:extLst>
              <a:ext uri="{FF2B5EF4-FFF2-40B4-BE49-F238E27FC236}">
                <a16:creationId xmlns:a16="http://schemas.microsoft.com/office/drawing/2014/main" id="{92CB5D14-D20F-4B18-8440-96CB39342517}"/>
              </a:ext>
            </a:extLst>
          </p:cNvPr>
          <p:cNvSpPr txBox="1"/>
          <p:nvPr/>
        </p:nvSpPr>
        <p:spPr>
          <a:xfrm>
            <a:off x="342900" y="2238771"/>
            <a:ext cx="4305300" cy="353943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 5.10:  By changing the frequency of the local oscillator (LO), the VFO’s output can be shifted from band to band, creating a multiband transmitter. The mixer input always covers the same frequency range.</a:t>
            </a:r>
          </a:p>
        </p:txBody>
      </p:sp>
    </p:spTree>
    <p:extLst>
      <p:ext uri="{BB962C8B-B14F-4D97-AF65-F5344CB8AC3E}">
        <p14:creationId xmlns:p14="http://schemas.microsoft.com/office/powerpoint/2010/main" val="168382945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551EF7-05E1-4AB2-A76F-77D24188439F}"/>
              </a:ext>
            </a:extLst>
          </p:cNvPr>
          <p:cNvSpPr>
            <a:spLocks noGrp="1"/>
          </p:cNvSpPr>
          <p:nvPr>
            <p:ph type="title"/>
          </p:nvPr>
        </p:nvSpPr>
        <p:spPr>
          <a:xfrm>
            <a:off x="99663" y="1267690"/>
            <a:ext cx="5158137" cy="874595"/>
          </a:xfrm>
        </p:spPr>
        <p:txBody>
          <a:bodyPr/>
          <a:lstStyle/>
          <a:p>
            <a:r>
              <a:rPr lang="en-US" dirty="0"/>
              <a:t>SSB Phone Transmitters</a:t>
            </a:r>
          </a:p>
        </p:txBody>
      </p:sp>
      <p:pic>
        <p:nvPicPr>
          <p:cNvPr id="5" name="Picture 4">
            <a:extLst>
              <a:ext uri="{FF2B5EF4-FFF2-40B4-BE49-F238E27FC236}">
                <a16:creationId xmlns:a16="http://schemas.microsoft.com/office/drawing/2014/main" id="{1A8BD7F0-285B-4A82-ACDF-3A3D2D5CD1FE}"/>
              </a:ext>
            </a:extLst>
          </p:cNvPr>
          <p:cNvPicPr>
            <a:picLocks noChangeAspect="1"/>
          </p:cNvPicPr>
          <p:nvPr/>
        </p:nvPicPr>
        <p:blipFill>
          <a:blip r:embed="rId2"/>
          <a:stretch>
            <a:fillRect/>
          </a:stretch>
        </p:blipFill>
        <p:spPr>
          <a:xfrm>
            <a:off x="2743200" y="2142285"/>
            <a:ext cx="9349137" cy="4106115"/>
          </a:xfrm>
          <a:prstGeom prst="rect">
            <a:avLst/>
          </a:prstGeom>
          <a:ln>
            <a:solidFill>
              <a:schemeClr val="tx1"/>
            </a:solidFill>
          </a:ln>
        </p:spPr>
      </p:pic>
      <p:sp>
        <p:nvSpPr>
          <p:cNvPr id="6" name="TextBox 5">
            <a:extLst>
              <a:ext uri="{FF2B5EF4-FFF2-40B4-BE49-F238E27FC236}">
                <a16:creationId xmlns:a16="http://schemas.microsoft.com/office/drawing/2014/main" id="{FD009725-FD4A-46B6-9748-C1F2FF70F19A}"/>
              </a:ext>
            </a:extLst>
          </p:cNvPr>
          <p:cNvSpPr txBox="1"/>
          <p:nvPr/>
        </p:nvSpPr>
        <p:spPr>
          <a:xfrm>
            <a:off x="99663" y="2238770"/>
            <a:ext cx="2567337" cy="3628629"/>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 5.11:  Substituting the circuits to create an SSB signal for the VFO creates a multiband SSB transmitter.</a:t>
            </a:r>
          </a:p>
        </p:txBody>
      </p:sp>
      <p:sp>
        <p:nvSpPr>
          <p:cNvPr id="7" name="TextBox 6">
            <a:extLst>
              <a:ext uri="{FF2B5EF4-FFF2-40B4-BE49-F238E27FC236}">
                <a16:creationId xmlns:a16="http://schemas.microsoft.com/office/drawing/2014/main" id="{0F5B87A4-603A-44D2-AD20-4B1DA7882973}"/>
              </a:ext>
            </a:extLst>
          </p:cNvPr>
          <p:cNvSpPr txBox="1"/>
          <p:nvPr/>
        </p:nvSpPr>
        <p:spPr>
          <a:xfrm>
            <a:off x="6172200" y="1691132"/>
            <a:ext cx="5539137" cy="400110"/>
          </a:xfrm>
          <a:prstGeom prst="rect">
            <a:avLst/>
          </a:prstGeom>
          <a:noFill/>
        </p:spPr>
        <p:txBody>
          <a:bodyPr wrap="square" rtlCol="0">
            <a:spAutoFit/>
          </a:bodyPr>
          <a:lstStyle/>
          <a:p>
            <a:r>
              <a:rPr lang="en-US" sz="2000" i="1" dirty="0">
                <a:solidFill>
                  <a:srgbClr val="C00000"/>
                </a:solidFill>
                <a:latin typeface="Calibri" panose="020F0502020204030204" pitchFamily="34" charset="0"/>
                <a:cs typeface="Calibri" panose="020F0502020204030204" pitchFamily="34" charset="0"/>
              </a:rPr>
              <a:t>How to change the CW transmitter to SSB phone …</a:t>
            </a:r>
          </a:p>
        </p:txBody>
      </p:sp>
    </p:spTree>
    <p:extLst>
      <p:ext uri="{BB962C8B-B14F-4D97-AF65-F5344CB8AC3E}">
        <p14:creationId xmlns:p14="http://schemas.microsoft.com/office/powerpoint/2010/main" val="206809345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30F6BD-E07F-4643-9C54-4047408140D8}"/>
              </a:ext>
            </a:extLst>
          </p:cNvPr>
          <p:cNvSpPr>
            <a:spLocks noGrp="1"/>
          </p:cNvSpPr>
          <p:nvPr>
            <p:ph type="title"/>
          </p:nvPr>
        </p:nvSpPr>
        <p:spPr>
          <a:xfrm>
            <a:off x="152400" y="1295399"/>
            <a:ext cx="7391400" cy="874595"/>
          </a:xfrm>
        </p:spPr>
        <p:txBody>
          <a:bodyPr/>
          <a:lstStyle/>
          <a:p>
            <a:r>
              <a:rPr lang="en-US" dirty="0"/>
              <a:t>SSB Phone Transmitters (cont.)</a:t>
            </a:r>
          </a:p>
        </p:txBody>
      </p:sp>
      <p:sp>
        <p:nvSpPr>
          <p:cNvPr id="3" name="Content Placeholder 2">
            <a:extLst>
              <a:ext uri="{FF2B5EF4-FFF2-40B4-BE49-F238E27FC236}">
                <a16:creationId xmlns:a16="http://schemas.microsoft.com/office/drawing/2014/main" id="{D3B248D1-947C-4047-B42E-EAB28963D992}"/>
              </a:ext>
            </a:extLst>
          </p:cNvPr>
          <p:cNvSpPr>
            <a:spLocks noGrp="1"/>
          </p:cNvSpPr>
          <p:nvPr>
            <p:ph idx="1"/>
          </p:nvPr>
        </p:nvSpPr>
        <p:spPr>
          <a:xfrm>
            <a:off x="457200" y="2074368"/>
            <a:ext cx="11125200" cy="4250232"/>
          </a:xfrm>
        </p:spPr>
        <p:txBody>
          <a:bodyPr/>
          <a:lstStyle/>
          <a:p>
            <a:r>
              <a:rPr lang="en-US" sz="3100" dirty="0"/>
              <a:t>Voice signals from a mic are processed by a speech amplifier and input to the balanced modulator</a:t>
            </a:r>
          </a:p>
          <a:p>
            <a:r>
              <a:rPr lang="en-US" sz="3100" dirty="0"/>
              <a:t>The variable frequency oscillator is the other input to the balanced modulator</a:t>
            </a:r>
          </a:p>
          <a:p>
            <a:r>
              <a:rPr lang="en-US" sz="3100" dirty="0"/>
              <a:t>The output is a DSB signal, so a filter is used to removed the undesired sideband, producing a SSB</a:t>
            </a:r>
          </a:p>
          <a:p>
            <a:r>
              <a:rPr lang="en-US" sz="3100" dirty="0"/>
              <a:t>Distortion anywhere in the transmit chain will generate unwanted spurious signals (harmonics, mixing products, splatter, etc.)</a:t>
            </a:r>
          </a:p>
        </p:txBody>
      </p:sp>
      <p:sp>
        <p:nvSpPr>
          <p:cNvPr id="4" name="TextBox 3">
            <a:extLst>
              <a:ext uri="{FF2B5EF4-FFF2-40B4-BE49-F238E27FC236}">
                <a16:creationId xmlns:a16="http://schemas.microsoft.com/office/drawing/2014/main" id="{0ED300A9-AAE5-4222-B7B0-3F0FE00D2C08}"/>
              </a:ext>
            </a:extLst>
          </p:cNvPr>
          <p:cNvSpPr txBox="1"/>
          <p:nvPr/>
        </p:nvSpPr>
        <p:spPr>
          <a:xfrm>
            <a:off x="7772400" y="1432588"/>
            <a:ext cx="3579434" cy="492443"/>
          </a:xfrm>
          <a:prstGeom prst="rect">
            <a:avLst/>
          </a:prstGeom>
          <a:noFill/>
        </p:spPr>
        <p:txBody>
          <a:bodyPr wrap="square" rtlCol="0">
            <a:spAutoFit/>
          </a:bodyPr>
          <a:lstStyle/>
          <a:p>
            <a:r>
              <a:rPr lang="en-US" sz="2600" i="1" dirty="0">
                <a:solidFill>
                  <a:srgbClr val="C00000"/>
                </a:solidFill>
                <a:latin typeface="Calibri" panose="020F0502020204030204" pitchFamily="34" charset="0"/>
                <a:cs typeface="Calibri" panose="020F0502020204030204" pitchFamily="34" charset="0"/>
              </a:rPr>
              <a:t>Refer to Figure 5.11   …..</a:t>
            </a:r>
          </a:p>
        </p:txBody>
      </p:sp>
    </p:spTree>
    <p:extLst>
      <p:ext uri="{BB962C8B-B14F-4D97-AF65-F5344CB8AC3E}">
        <p14:creationId xmlns:p14="http://schemas.microsoft.com/office/powerpoint/2010/main" val="4025008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F8DDE-CBBA-434F-AE85-2DFF1D79A6CF}"/>
              </a:ext>
            </a:extLst>
          </p:cNvPr>
          <p:cNvSpPr>
            <a:spLocks noGrp="1"/>
          </p:cNvSpPr>
          <p:nvPr>
            <p:ph type="title"/>
          </p:nvPr>
        </p:nvSpPr>
        <p:spPr>
          <a:xfrm>
            <a:off x="304800" y="1295400"/>
            <a:ext cx="3603029" cy="874595"/>
          </a:xfrm>
        </p:spPr>
        <p:txBody>
          <a:bodyPr/>
          <a:lstStyle/>
          <a:p>
            <a:r>
              <a:rPr lang="en-US" dirty="0"/>
              <a:t>FM Transmitters</a:t>
            </a:r>
          </a:p>
        </p:txBody>
      </p:sp>
      <p:pic>
        <p:nvPicPr>
          <p:cNvPr id="5" name="Picture 4">
            <a:extLst>
              <a:ext uri="{FF2B5EF4-FFF2-40B4-BE49-F238E27FC236}">
                <a16:creationId xmlns:a16="http://schemas.microsoft.com/office/drawing/2014/main" id="{DA04C8BB-D1BA-472F-96E7-6C0119183F0A}"/>
              </a:ext>
            </a:extLst>
          </p:cNvPr>
          <p:cNvPicPr>
            <a:picLocks noChangeAspect="1"/>
          </p:cNvPicPr>
          <p:nvPr/>
        </p:nvPicPr>
        <p:blipFill>
          <a:blip r:embed="rId2"/>
          <a:stretch>
            <a:fillRect/>
          </a:stretch>
        </p:blipFill>
        <p:spPr>
          <a:xfrm>
            <a:off x="2928053" y="2064761"/>
            <a:ext cx="8986856" cy="3477057"/>
          </a:xfrm>
          <a:prstGeom prst="rect">
            <a:avLst/>
          </a:prstGeom>
          <a:ln>
            <a:solidFill>
              <a:schemeClr val="tx1"/>
            </a:solidFill>
          </a:ln>
        </p:spPr>
      </p:pic>
      <p:sp>
        <p:nvSpPr>
          <p:cNvPr id="6" name="TextBox 5">
            <a:extLst>
              <a:ext uri="{FF2B5EF4-FFF2-40B4-BE49-F238E27FC236}">
                <a16:creationId xmlns:a16="http://schemas.microsoft.com/office/drawing/2014/main" id="{F7695237-D987-4F1E-8819-FDFB4D5C0610}"/>
              </a:ext>
            </a:extLst>
          </p:cNvPr>
          <p:cNvSpPr txBox="1"/>
          <p:nvPr/>
        </p:nvSpPr>
        <p:spPr>
          <a:xfrm>
            <a:off x="76200" y="2033574"/>
            <a:ext cx="2643537" cy="3539430"/>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 5.12:  The carrier and modulation are generated at relatively low frequencies in an FM transmitter. </a:t>
            </a:r>
          </a:p>
        </p:txBody>
      </p:sp>
      <p:sp>
        <p:nvSpPr>
          <p:cNvPr id="7" name="TextBox 6">
            <a:extLst>
              <a:ext uri="{FF2B5EF4-FFF2-40B4-BE49-F238E27FC236}">
                <a16:creationId xmlns:a16="http://schemas.microsoft.com/office/drawing/2014/main" id="{3EF8C628-61DE-4D3E-AB0B-618F38A1EFCD}"/>
              </a:ext>
            </a:extLst>
          </p:cNvPr>
          <p:cNvSpPr txBox="1"/>
          <p:nvPr/>
        </p:nvSpPr>
        <p:spPr>
          <a:xfrm>
            <a:off x="2057400" y="5541818"/>
            <a:ext cx="9677400" cy="954107"/>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The modulated signal is then multiplied to the desired output frequency. The amount of signal deviation is also multiplied.</a:t>
            </a:r>
          </a:p>
        </p:txBody>
      </p:sp>
    </p:spTree>
    <p:extLst>
      <p:ext uri="{BB962C8B-B14F-4D97-AF65-F5344CB8AC3E}">
        <p14:creationId xmlns:p14="http://schemas.microsoft.com/office/powerpoint/2010/main" val="7492193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randombar(horizontal)">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2EBA6-7AA4-4629-8F6A-51470716A4AB}"/>
              </a:ext>
            </a:extLst>
          </p:cNvPr>
          <p:cNvSpPr>
            <a:spLocks noGrp="1"/>
          </p:cNvSpPr>
          <p:nvPr>
            <p:ph type="title"/>
          </p:nvPr>
        </p:nvSpPr>
        <p:spPr/>
        <p:txBody>
          <a:bodyPr/>
          <a:lstStyle/>
          <a:p>
            <a:r>
              <a:rPr lang="en-US" dirty="0"/>
              <a:t>FM Transmitters (cont.)</a:t>
            </a:r>
          </a:p>
        </p:txBody>
      </p:sp>
      <p:sp>
        <p:nvSpPr>
          <p:cNvPr id="3" name="Content Placeholder 2">
            <a:extLst>
              <a:ext uri="{FF2B5EF4-FFF2-40B4-BE49-F238E27FC236}">
                <a16:creationId xmlns:a16="http://schemas.microsoft.com/office/drawing/2014/main" id="{502189E5-84C6-4CFA-8DC1-08DD036485E8}"/>
              </a:ext>
            </a:extLst>
          </p:cNvPr>
          <p:cNvSpPr>
            <a:spLocks noGrp="1"/>
          </p:cNvSpPr>
          <p:nvPr>
            <p:ph idx="1"/>
          </p:nvPr>
        </p:nvSpPr>
        <p:spPr>
          <a:xfrm>
            <a:off x="381000" y="2169994"/>
            <a:ext cx="11201400" cy="4380228"/>
          </a:xfrm>
        </p:spPr>
        <p:txBody>
          <a:bodyPr/>
          <a:lstStyle/>
          <a:p>
            <a:r>
              <a:rPr lang="en-US" dirty="0"/>
              <a:t>Modulation and frequency changing are performed differently in FM transmitters (see Figure 12)</a:t>
            </a:r>
          </a:p>
          <a:p>
            <a:r>
              <a:rPr lang="en-US" dirty="0"/>
              <a:t>It is much more practical to generate the signal at low frequency and multiply it to reach the desired band</a:t>
            </a:r>
          </a:p>
          <a:p>
            <a:r>
              <a:rPr lang="en-US" dirty="0"/>
              <a:t>In a 2 meter FM transmitter, the modulated oscillator frequency is approximately 12 MHz, and multipliers select the 12</a:t>
            </a:r>
            <a:r>
              <a:rPr lang="en-US" baseline="30000" dirty="0"/>
              <a:t>th</a:t>
            </a:r>
            <a:r>
              <a:rPr lang="en-US" dirty="0"/>
              <a:t> harmonic for transmission. For an output on 146.52 MHz, the oscillator must produce a 146.52 / 12 = 12.21 MHz signal.</a:t>
            </a:r>
          </a:p>
        </p:txBody>
      </p:sp>
    </p:spTree>
    <p:extLst>
      <p:ext uri="{BB962C8B-B14F-4D97-AF65-F5344CB8AC3E}">
        <p14:creationId xmlns:p14="http://schemas.microsoft.com/office/powerpoint/2010/main" val="895220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F2EBA6-7AA4-4629-8F6A-51470716A4AB}"/>
              </a:ext>
            </a:extLst>
          </p:cNvPr>
          <p:cNvSpPr>
            <a:spLocks noGrp="1"/>
          </p:cNvSpPr>
          <p:nvPr>
            <p:ph type="title"/>
          </p:nvPr>
        </p:nvSpPr>
        <p:spPr/>
        <p:txBody>
          <a:bodyPr/>
          <a:lstStyle/>
          <a:p>
            <a:r>
              <a:rPr lang="en-US" dirty="0"/>
              <a:t>FM Transmitters (cont.)</a:t>
            </a:r>
          </a:p>
        </p:txBody>
      </p:sp>
      <p:sp>
        <p:nvSpPr>
          <p:cNvPr id="3" name="Content Placeholder 2">
            <a:extLst>
              <a:ext uri="{FF2B5EF4-FFF2-40B4-BE49-F238E27FC236}">
                <a16:creationId xmlns:a16="http://schemas.microsoft.com/office/drawing/2014/main" id="{502189E5-84C6-4CFA-8DC1-08DD036485E8}"/>
              </a:ext>
            </a:extLst>
          </p:cNvPr>
          <p:cNvSpPr>
            <a:spLocks noGrp="1"/>
          </p:cNvSpPr>
          <p:nvPr>
            <p:ph idx="1"/>
          </p:nvPr>
        </p:nvSpPr>
        <p:spPr>
          <a:xfrm>
            <a:off x="381000" y="2169994"/>
            <a:ext cx="11201400" cy="3087806"/>
          </a:xfrm>
        </p:spPr>
        <p:txBody>
          <a:bodyPr/>
          <a:lstStyle/>
          <a:p>
            <a:r>
              <a:rPr lang="en-US" dirty="0"/>
              <a:t>The frequency deviation is also multiplied. For example, if the 146.52 MHz signal is to have the standard deviation of 5 MHz, the maximum oscillator deviation would be 5 / 12 MHz = 0.416.7 MHz or 416.7 Hz.</a:t>
            </a:r>
          </a:p>
          <a:p>
            <a:pPr>
              <a:buClr>
                <a:schemeClr val="tx1"/>
              </a:buClr>
            </a:pPr>
            <a:r>
              <a:rPr lang="en-US" i="1" dirty="0">
                <a:solidFill>
                  <a:srgbClr val="C00000"/>
                </a:solidFill>
              </a:rPr>
              <a:t>Carson’s Rule </a:t>
            </a:r>
            <a:r>
              <a:rPr lang="en-US" dirty="0"/>
              <a:t>provides a good approximation of an FM signal’s bandwidth.</a:t>
            </a:r>
          </a:p>
          <a:p>
            <a:endParaRPr lang="en-US" dirty="0"/>
          </a:p>
        </p:txBody>
      </p:sp>
      <p:sp>
        <p:nvSpPr>
          <p:cNvPr id="4" name="TextBox 3">
            <a:extLst>
              <a:ext uri="{FF2B5EF4-FFF2-40B4-BE49-F238E27FC236}">
                <a16:creationId xmlns:a16="http://schemas.microsoft.com/office/drawing/2014/main" id="{B13AD530-E903-4DC0-B796-2E71E304CA37}"/>
              </a:ext>
            </a:extLst>
          </p:cNvPr>
          <p:cNvSpPr txBox="1"/>
          <p:nvPr/>
        </p:nvSpPr>
        <p:spPr>
          <a:xfrm>
            <a:off x="3200400" y="4746850"/>
            <a:ext cx="7772400" cy="461665"/>
          </a:xfrm>
          <a:prstGeom prst="rect">
            <a:avLst/>
          </a:prstGeom>
          <a:noFill/>
        </p:spPr>
        <p:txBody>
          <a:bodyPr wrap="square" rtlCol="0">
            <a:spAutoFit/>
          </a:bodyPr>
          <a:lstStyle/>
          <a:p>
            <a:r>
              <a:rPr lang="en-US" sz="2400" dirty="0">
                <a:solidFill>
                  <a:srgbClr val="0000CC"/>
                </a:solidFill>
                <a:latin typeface="Calibri" panose="020F0502020204030204" pitchFamily="34" charset="0"/>
                <a:cs typeface="Calibri" panose="020F0502020204030204" pitchFamily="34" charset="0"/>
              </a:rPr>
              <a:t>BW = 2 × (peak deviation + highest modulating frequency)</a:t>
            </a:r>
          </a:p>
        </p:txBody>
      </p:sp>
      <p:sp>
        <p:nvSpPr>
          <p:cNvPr id="5" name="TextBox 4">
            <a:extLst>
              <a:ext uri="{FF2B5EF4-FFF2-40B4-BE49-F238E27FC236}">
                <a16:creationId xmlns:a16="http://schemas.microsoft.com/office/drawing/2014/main" id="{42983BEC-885F-40AF-A4EB-20B20DEB90E4}"/>
              </a:ext>
            </a:extLst>
          </p:cNvPr>
          <p:cNvSpPr txBox="1"/>
          <p:nvPr/>
        </p:nvSpPr>
        <p:spPr>
          <a:xfrm>
            <a:off x="228600" y="5410200"/>
            <a:ext cx="11201400" cy="1200329"/>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Example: If an FM phone signal’s peak deviation is limited to 5 kHz and the highest modulating frequency is 3 kHz, then:</a:t>
            </a:r>
          </a:p>
          <a:p>
            <a:endParaRPr lang="en-US" sz="2400" dirty="0">
              <a:solidFill>
                <a:srgbClr val="C00000"/>
              </a:solidFill>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7C291686-7161-4D0F-A3F7-6B1EDEA24948}"/>
              </a:ext>
            </a:extLst>
          </p:cNvPr>
          <p:cNvSpPr txBox="1"/>
          <p:nvPr/>
        </p:nvSpPr>
        <p:spPr>
          <a:xfrm>
            <a:off x="5638800" y="5941115"/>
            <a:ext cx="5029200" cy="461665"/>
          </a:xfrm>
          <a:prstGeom prst="rect">
            <a:avLst/>
          </a:prstGeom>
          <a:noFill/>
        </p:spPr>
        <p:txBody>
          <a:bodyPr wrap="square" rtlCol="0">
            <a:spAutoFit/>
          </a:bodyPr>
          <a:lstStyle/>
          <a:p>
            <a:r>
              <a:rPr lang="en-US" sz="2400" b="1" dirty="0">
                <a:solidFill>
                  <a:srgbClr val="0000CC"/>
                </a:solidFill>
                <a:latin typeface="Calibri" panose="020F0502020204030204" pitchFamily="34" charset="0"/>
                <a:cs typeface="Calibri" panose="020F0502020204030204" pitchFamily="34" charset="0"/>
              </a:rPr>
              <a:t>BW = 2 × (5 + 3) = 16 kHz</a:t>
            </a:r>
          </a:p>
        </p:txBody>
      </p:sp>
    </p:spTree>
    <p:extLst>
      <p:ext uri="{BB962C8B-B14F-4D97-AF65-F5344CB8AC3E}">
        <p14:creationId xmlns:p14="http://schemas.microsoft.com/office/powerpoint/2010/main" val="2705059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randombar(horizontal)">
                                      <p:cBhvr>
                                        <p:cTn id="19" dur="500"/>
                                        <p:tgtEl>
                                          <p:spTgt spid="4"/>
                                        </p:tgtEl>
                                      </p:cBhvr>
                                    </p:animEffect>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randombar(horizontal)">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randombar(horizontal)">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P spid="5" grpId="0"/>
      <p:bldP spid="6"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E05557-B62A-4401-860F-27337C5967B3}"/>
              </a:ext>
            </a:extLst>
          </p:cNvPr>
          <p:cNvSpPr>
            <a:spLocks noGrp="1"/>
          </p:cNvSpPr>
          <p:nvPr>
            <p:ph type="title"/>
          </p:nvPr>
        </p:nvSpPr>
        <p:spPr/>
        <p:txBody>
          <a:bodyPr/>
          <a:lstStyle/>
          <a:p>
            <a:r>
              <a:rPr lang="en-US" dirty="0"/>
              <a:t>Signal Quality</a:t>
            </a:r>
          </a:p>
        </p:txBody>
      </p:sp>
      <p:sp>
        <p:nvSpPr>
          <p:cNvPr id="3" name="Content Placeholder 2">
            <a:extLst>
              <a:ext uri="{FF2B5EF4-FFF2-40B4-BE49-F238E27FC236}">
                <a16:creationId xmlns:a16="http://schemas.microsoft.com/office/drawing/2014/main" id="{4F35105C-1695-48AF-8208-213C0EE9B219}"/>
              </a:ext>
            </a:extLst>
          </p:cNvPr>
          <p:cNvSpPr>
            <a:spLocks noGrp="1"/>
          </p:cNvSpPr>
          <p:nvPr>
            <p:ph idx="1"/>
          </p:nvPr>
        </p:nvSpPr>
        <p:spPr/>
        <p:txBody>
          <a:bodyPr/>
          <a:lstStyle/>
          <a:p>
            <a:r>
              <a:rPr lang="en-US" dirty="0"/>
              <a:t>Overmodulation – AM Modes</a:t>
            </a:r>
          </a:p>
          <a:p>
            <a:pPr lvl="1"/>
            <a:r>
              <a:rPr lang="en-US" dirty="0"/>
              <a:t>An AM or SSB signal that varies excessively in response to the modulating signal</a:t>
            </a:r>
          </a:p>
          <a:p>
            <a:pPr lvl="1"/>
            <a:r>
              <a:rPr lang="en-US" dirty="0"/>
              <a:t>Distorts transmitted audio</a:t>
            </a:r>
          </a:p>
          <a:p>
            <a:pPr lvl="1"/>
            <a:r>
              <a:rPr lang="en-US" dirty="0"/>
              <a:t>Causes:  Speaking too loudly, mic gain too high, audio gain too high</a:t>
            </a:r>
          </a:p>
          <a:p>
            <a:pPr lvl="1"/>
            <a:endParaRPr lang="en-US" dirty="0"/>
          </a:p>
        </p:txBody>
      </p:sp>
    </p:spTree>
    <p:extLst>
      <p:ext uri="{BB962C8B-B14F-4D97-AF65-F5344CB8AC3E}">
        <p14:creationId xmlns:p14="http://schemas.microsoft.com/office/powerpoint/2010/main" val="136312459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6C3FD6-651F-4701-BC47-393FD706C056}"/>
              </a:ext>
            </a:extLst>
          </p:cNvPr>
          <p:cNvSpPr>
            <a:spLocks noGrp="1"/>
          </p:cNvSpPr>
          <p:nvPr>
            <p:ph type="title"/>
          </p:nvPr>
        </p:nvSpPr>
        <p:spPr>
          <a:xfrm>
            <a:off x="533400" y="1295399"/>
            <a:ext cx="4876800" cy="874595"/>
          </a:xfrm>
          <a:solidFill>
            <a:schemeClr val="bg1"/>
          </a:solidFill>
        </p:spPr>
        <p:txBody>
          <a:bodyPr/>
          <a:lstStyle/>
          <a:p>
            <a:r>
              <a:rPr lang="en-US" sz="3200" dirty="0"/>
              <a:t>Fig. 5.13 – Modulation</a:t>
            </a:r>
          </a:p>
        </p:txBody>
      </p:sp>
      <p:sp>
        <p:nvSpPr>
          <p:cNvPr id="5" name="Content Placeholder 4">
            <a:extLst>
              <a:ext uri="{FF2B5EF4-FFF2-40B4-BE49-F238E27FC236}">
                <a16:creationId xmlns:a16="http://schemas.microsoft.com/office/drawing/2014/main" id="{2A23039A-34BF-490F-8216-B8E7207C8B83}"/>
              </a:ext>
            </a:extLst>
          </p:cNvPr>
          <p:cNvSpPr>
            <a:spLocks noGrp="1"/>
          </p:cNvSpPr>
          <p:nvPr>
            <p:ph idx="1"/>
          </p:nvPr>
        </p:nvSpPr>
        <p:spPr>
          <a:xfrm>
            <a:off x="163512" y="1981200"/>
            <a:ext cx="5621776" cy="4188022"/>
          </a:xfrm>
        </p:spPr>
        <p:txBody>
          <a:bodyPr/>
          <a:lstStyle/>
          <a:p>
            <a:r>
              <a:rPr lang="en-US" sz="2600" dirty="0"/>
              <a:t>The figure shows the modulation envelope of an AM signal, the waveform created by connecting the peaks of the modulated signal – modulation envelope of an SSB signal is similar</a:t>
            </a:r>
          </a:p>
          <a:p>
            <a:r>
              <a:rPr lang="en-US" sz="2600" dirty="0"/>
              <a:t>Properly modulated signal at (A)</a:t>
            </a:r>
          </a:p>
          <a:p>
            <a:r>
              <a:rPr lang="en-US" sz="2600" dirty="0"/>
              <a:t>Overmodulation at (B) … distorted signal causes interference on nearby frequencies</a:t>
            </a:r>
          </a:p>
        </p:txBody>
      </p:sp>
      <p:pic>
        <p:nvPicPr>
          <p:cNvPr id="4" name="Picture 2" descr="Fig5-15.jpg">
            <a:extLst>
              <a:ext uri="{FF2B5EF4-FFF2-40B4-BE49-F238E27FC236}">
                <a16:creationId xmlns:a16="http://schemas.microsoft.com/office/drawing/2014/main" id="{10629669-73E8-44F8-963A-28569BA9D9C3}"/>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030637" y="457200"/>
            <a:ext cx="5997851" cy="607640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936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additive="base">
                                        <p:cTn id="19"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23448-B2B2-4FBA-A939-3B4046CD5E39}"/>
              </a:ext>
            </a:extLst>
          </p:cNvPr>
          <p:cNvSpPr>
            <a:spLocks noGrp="1"/>
          </p:cNvSpPr>
          <p:nvPr>
            <p:ph type="title"/>
          </p:nvPr>
        </p:nvSpPr>
        <p:spPr/>
        <p:txBody>
          <a:bodyPr/>
          <a:lstStyle/>
          <a:p>
            <a:r>
              <a:rPr lang="en-US" dirty="0"/>
              <a:t>Overmodulation – AM (cont.)</a:t>
            </a:r>
          </a:p>
        </p:txBody>
      </p:sp>
      <p:sp>
        <p:nvSpPr>
          <p:cNvPr id="3" name="Content Placeholder 2">
            <a:extLst>
              <a:ext uri="{FF2B5EF4-FFF2-40B4-BE49-F238E27FC236}">
                <a16:creationId xmlns:a16="http://schemas.microsoft.com/office/drawing/2014/main" id="{821472FA-1429-4E45-B932-FD7B8029C8A5}"/>
              </a:ext>
            </a:extLst>
          </p:cNvPr>
          <p:cNvSpPr>
            <a:spLocks noGrp="1"/>
          </p:cNvSpPr>
          <p:nvPr>
            <p:ph idx="1"/>
          </p:nvPr>
        </p:nvSpPr>
        <p:spPr/>
        <p:txBody>
          <a:bodyPr/>
          <a:lstStyle/>
          <a:p>
            <a:r>
              <a:rPr lang="en-US" dirty="0"/>
              <a:t>Refer to Fig 5.13B</a:t>
            </a:r>
          </a:p>
          <a:p>
            <a:pPr lvl="1"/>
            <a:r>
              <a:rPr lang="en-US" dirty="0"/>
              <a:t>Example of </a:t>
            </a:r>
            <a:r>
              <a:rPr lang="en-US" i="1" dirty="0">
                <a:solidFill>
                  <a:srgbClr val="C00000"/>
                </a:solidFill>
              </a:rPr>
              <a:t>cutoff</a:t>
            </a:r>
            <a:r>
              <a:rPr lang="en-US" dirty="0"/>
              <a:t> … transmitter output is turned off instead of following the modulated signal</a:t>
            </a:r>
          </a:p>
          <a:p>
            <a:pPr lvl="2">
              <a:buClr>
                <a:schemeClr val="tx1"/>
              </a:buClr>
            </a:pPr>
            <a:r>
              <a:rPr lang="en-US" i="1" dirty="0">
                <a:solidFill>
                  <a:srgbClr val="C00000"/>
                </a:solidFill>
              </a:rPr>
              <a:t>Flattopping</a:t>
            </a:r>
            <a:r>
              <a:rPr lang="en-US" dirty="0"/>
              <a:t> occurs when transmitter output reaches a maximum limit and cannot increase further, even though the modulating signal is increasing</a:t>
            </a:r>
          </a:p>
          <a:p>
            <a:pPr lvl="2"/>
            <a:r>
              <a:rPr lang="en-US" dirty="0"/>
              <a:t>If output signal is completely cut off between peaks, the result is </a:t>
            </a:r>
            <a:r>
              <a:rPr lang="en-US" i="1" dirty="0">
                <a:solidFill>
                  <a:srgbClr val="C00000"/>
                </a:solidFill>
              </a:rPr>
              <a:t>carrier cutoff</a:t>
            </a:r>
          </a:p>
          <a:p>
            <a:pPr lvl="2"/>
            <a:r>
              <a:rPr lang="en-US" dirty="0"/>
              <a:t>Both types of overmodulation cause interference by generating spurious signals beyond normal signal bandwidth (called </a:t>
            </a:r>
            <a:r>
              <a:rPr lang="en-US" i="1" dirty="0">
                <a:solidFill>
                  <a:srgbClr val="C00000"/>
                </a:solidFill>
              </a:rPr>
              <a:t>splatter</a:t>
            </a:r>
            <a:r>
              <a:rPr lang="en-US" dirty="0"/>
              <a:t> or </a:t>
            </a:r>
            <a:r>
              <a:rPr lang="en-US" i="1" dirty="0">
                <a:solidFill>
                  <a:srgbClr val="C00000"/>
                </a:solidFill>
              </a:rPr>
              <a:t>buckshot</a:t>
            </a:r>
            <a:r>
              <a:rPr lang="en-US" dirty="0"/>
              <a:t>)</a:t>
            </a:r>
          </a:p>
          <a:p>
            <a:pPr lvl="2"/>
            <a:endParaRPr lang="en-US" dirty="0"/>
          </a:p>
          <a:p>
            <a:pPr lvl="1"/>
            <a:endParaRPr lang="en-US" dirty="0"/>
          </a:p>
        </p:txBody>
      </p:sp>
    </p:spTree>
    <p:extLst>
      <p:ext uri="{BB962C8B-B14F-4D97-AF65-F5344CB8AC3E}">
        <p14:creationId xmlns:p14="http://schemas.microsoft.com/office/powerpoint/2010/main" val="1818257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348F2-6F3E-42DB-BB49-69F54C76026F}"/>
              </a:ext>
            </a:extLst>
          </p:cNvPr>
          <p:cNvSpPr>
            <a:spLocks noGrp="1"/>
          </p:cNvSpPr>
          <p:nvPr>
            <p:ph type="title"/>
          </p:nvPr>
        </p:nvSpPr>
        <p:spPr/>
        <p:txBody>
          <a:bodyPr/>
          <a:lstStyle/>
          <a:p>
            <a:r>
              <a:rPr lang="en-US" dirty="0"/>
              <a:t>Frequency &amp; Phase Modulated Modes</a:t>
            </a:r>
          </a:p>
        </p:txBody>
      </p:sp>
      <p:sp>
        <p:nvSpPr>
          <p:cNvPr id="3" name="Content Placeholder 2">
            <a:extLst>
              <a:ext uri="{FF2B5EF4-FFF2-40B4-BE49-F238E27FC236}">
                <a16:creationId xmlns:a16="http://schemas.microsoft.com/office/drawing/2014/main" id="{0F910060-02E7-4EE7-89FC-7AFF5276745F}"/>
              </a:ext>
            </a:extLst>
          </p:cNvPr>
          <p:cNvSpPr>
            <a:spLocks noGrp="1"/>
          </p:cNvSpPr>
          <p:nvPr>
            <p:ph idx="1"/>
          </p:nvPr>
        </p:nvSpPr>
        <p:spPr/>
        <p:txBody>
          <a:bodyPr/>
          <a:lstStyle/>
          <a:p>
            <a:r>
              <a:rPr lang="en-US" dirty="0"/>
              <a:t>Modes that vary the frequency of a signal to add speech or data info are called </a:t>
            </a:r>
            <a:r>
              <a:rPr lang="en-US" i="1" dirty="0">
                <a:solidFill>
                  <a:srgbClr val="C00000"/>
                </a:solidFill>
              </a:rPr>
              <a:t>frequency modulation </a:t>
            </a:r>
            <a:r>
              <a:rPr lang="en-US" dirty="0"/>
              <a:t>(FM)</a:t>
            </a:r>
          </a:p>
          <a:p>
            <a:r>
              <a:rPr lang="en-US" dirty="0"/>
              <a:t>Frequency is varied in proportion to the instantaneous amplitude of the modulating signal</a:t>
            </a:r>
          </a:p>
          <a:p>
            <a:r>
              <a:rPr lang="en-US" dirty="0"/>
              <a:t>Phase modulation (PM) is created by varying the signal’s </a:t>
            </a:r>
            <a:r>
              <a:rPr lang="en-US" i="1" dirty="0">
                <a:solidFill>
                  <a:srgbClr val="C00000"/>
                </a:solidFill>
              </a:rPr>
              <a:t>phase angle</a:t>
            </a:r>
          </a:p>
          <a:p>
            <a:endParaRPr lang="en-US" dirty="0"/>
          </a:p>
        </p:txBody>
      </p:sp>
    </p:spTree>
    <p:extLst>
      <p:ext uri="{BB962C8B-B14F-4D97-AF65-F5344CB8AC3E}">
        <p14:creationId xmlns:p14="http://schemas.microsoft.com/office/powerpoint/2010/main" val="41748040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B23448-B2B2-4FBA-A939-3B4046CD5E39}"/>
              </a:ext>
            </a:extLst>
          </p:cNvPr>
          <p:cNvSpPr>
            <a:spLocks noGrp="1"/>
          </p:cNvSpPr>
          <p:nvPr>
            <p:ph type="title"/>
          </p:nvPr>
        </p:nvSpPr>
        <p:spPr/>
        <p:txBody>
          <a:bodyPr/>
          <a:lstStyle/>
          <a:p>
            <a:r>
              <a:rPr lang="en-US" dirty="0"/>
              <a:t>Overmodulation – AM (cont.)</a:t>
            </a:r>
          </a:p>
        </p:txBody>
      </p:sp>
      <p:sp>
        <p:nvSpPr>
          <p:cNvPr id="3" name="Content Placeholder 2">
            <a:extLst>
              <a:ext uri="{FF2B5EF4-FFF2-40B4-BE49-F238E27FC236}">
                <a16:creationId xmlns:a16="http://schemas.microsoft.com/office/drawing/2014/main" id="{821472FA-1429-4E45-B932-FD7B8029C8A5}"/>
              </a:ext>
            </a:extLst>
          </p:cNvPr>
          <p:cNvSpPr>
            <a:spLocks noGrp="1"/>
          </p:cNvSpPr>
          <p:nvPr>
            <p:ph idx="1"/>
          </p:nvPr>
        </p:nvSpPr>
        <p:spPr>
          <a:xfrm>
            <a:off x="381000" y="2362200"/>
            <a:ext cx="11430000" cy="4188022"/>
          </a:xfrm>
        </p:spPr>
        <p:txBody>
          <a:bodyPr/>
          <a:lstStyle/>
          <a:p>
            <a:r>
              <a:rPr lang="en-US" dirty="0"/>
              <a:t>ALC (</a:t>
            </a:r>
            <a:r>
              <a:rPr lang="en-US" i="1" dirty="0">
                <a:solidFill>
                  <a:srgbClr val="C00000"/>
                </a:solidFill>
              </a:rPr>
              <a:t>automatic level control</a:t>
            </a:r>
            <a:r>
              <a:rPr lang="en-US" dirty="0"/>
              <a:t>) circuits in the transmitter help prevent this … reduces output power during voice peaks</a:t>
            </a:r>
          </a:p>
          <a:p>
            <a:pPr lvl="1"/>
            <a:r>
              <a:rPr lang="en-US" dirty="0"/>
              <a:t>Controlled by properly setting transmit audio or microphone gain</a:t>
            </a:r>
          </a:p>
          <a:p>
            <a:pPr lvl="1"/>
            <a:r>
              <a:rPr lang="en-US" dirty="0"/>
              <a:t>Should be adjusted to activate only on voice peaks</a:t>
            </a:r>
          </a:p>
          <a:p>
            <a:pPr>
              <a:buClr>
                <a:schemeClr val="tx1"/>
              </a:buClr>
            </a:pPr>
            <a:r>
              <a:rPr lang="en-US" i="1" dirty="0">
                <a:solidFill>
                  <a:srgbClr val="C00000"/>
                </a:solidFill>
              </a:rPr>
              <a:t>Two-tone test </a:t>
            </a:r>
            <a:r>
              <a:rPr lang="en-US" dirty="0"/>
              <a:t>monitors transmitter linearity … keeps signal clean</a:t>
            </a:r>
          </a:p>
          <a:p>
            <a:pPr lvl="1">
              <a:buClr>
                <a:schemeClr val="tx1"/>
              </a:buClr>
            </a:pPr>
            <a:r>
              <a:rPr lang="en-US" dirty="0"/>
              <a:t>Only needs to be performed occasionally to note appropriate gain settings and level adjustments</a:t>
            </a:r>
          </a:p>
          <a:p>
            <a:pPr>
              <a:buClr>
                <a:schemeClr val="tx1"/>
              </a:buClr>
            </a:pPr>
            <a:endParaRPr lang="en-US" dirty="0"/>
          </a:p>
          <a:p>
            <a:endParaRPr lang="en-US" dirty="0"/>
          </a:p>
        </p:txBody>
      </p:sp>
    </p:spTree>
    <p:extLst>
      <p:ext uri="{BB962C8B-B14F-4D97-AF65-F5344CB8AC3E}">
        <p14:creationId xmlns:p14="http://schemas.microsoft.com/office/powerpoint/2010/main" val="3600347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C6A04E-F064-4185-955A-EEC03437AC7E}"/>
              </a:ext>
            </a:extLst>
          </p:cNvPr>
          <p:cNvSpPr>
            <a:spLocks noGrp="1"/>
          </p:cNvSpPr>
          <p:nvPr>
            <p:ph type="title"/>
          </p:nvPr>
        </p:nvSpPr>
        <p:spPr/>
        <p:txBody>
          <a:bodyPr/>
          <a:lstStyle/>
          <a:p>
            <a:r>
              <a:rPr lang="en-US" dirty="0"/>
              <a:t>Controlling Sideband Frequency</a:t>
            </a:r>
          </a:p>
        </p:txBody>
      </p:sp>
      <p:sp>
        <p:nvSpPr>
          <p:cNvPr id="3" name="Content Placeholder 2">
            <a:extLst>
              <a:ext uri="{FF2B5EF4-FFF2-40B4-BE49-F238E27FC236}">
                <a16:creationId xmlns:a16="http://schemas.microsoft.com/office/drawing/2014/main" id="{FF5682F0-2F5E-4190-A845-91B6BDD06009}"/>
              </a:ext>
            </a:extLst>
          </p:cNvPr>
          <p:cNvSpPr>
            <a:spLocks noGrp="1"/>
          </p:cNvSpPr>
          <p:nvPr>
            <p:ph idx="1"/>
          </p:nvPr>
        </p:nvSpPr>
        <p:spPr>
          <a:xfrm>
            <a:off x="609600" y="2169994"/>
            <a:ext cx="10972800" cy="4380228"/>
          </a:xfrm>
        </p:spPr>
        <p:txBody>
          <a:bodyPr/>
          <a:lstStyle/>
          <a:p>
            <a:r>
              <a:rPr lang="en-US" dirty="0"/>
              <a:t>Most radios display carrier frequency of the SSB signal</a:t>
            </a:r>
          </a:p>
          <a:p>
            <a:pPr lvl="1"/>
            <a:r>
              <a:rPr lang="en-US" dirty="0"/>
              <a:t>Actual signal lies entirely above (USB) or below (LSB) this frequency</a:t>
            </a:r>
          </a:p>
          <a:p>
            <a:r>
              <a:rPr lang="en-US" dirty="0"/>
              <a:t>Each SSB occupies 3 kHz, so you will need to stay far enough from edge of frequency privilege to avoid illegal transmission</a:t>
            </a:r>
          </a:p>
          <a:p>
            <a:r>
              <a:rPr lang="en-US" dirty="0"/>
              <a:t>For General license holders, using LSB on 40 m, you should operate with carrier frequency at least 3 kHz above the edge of the band segment – 7.178 MHz – thus occupying 7.175 to 7.178 MHz (see Fig 5.14).</a:t>
            </a:r>
          </a:p>
          <a:p>
            <a:pPr lvl="1"/>
            <a:endParaRPr lang="en-US" dirty="0"/>
          </a:p>
        </p:txBody>
      </p:sp>
    </p:spTree>
    <p:extLst>
      <p:ext uri="{BB962C8B-B14F-4D97-AF65-F5344CB8AC3E}">
        <p14:creationId xmlns:p14="http://schemas.microsoft.com/office/powerpoint/2010/main" val="91411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57C8EB-6C01-4ACB-8D8F-BCC435A739C7}"/>
              </a:ext>
            </a:extLst>
          </p:cNvPr>
          <p:cNvSpPr>
            <a:spLocks noGrp="1"/>
          </p:cNvSpPr>
          <p:nvPr>
            <p:ph type="title"/>
          </p:nvPr>
        </p:nvSpPr>
        <p:spPr>
          <a:xfrm>
            <a:off x="586854" y="1429602"/>
            <a:ext cx="2537346" cy="874595"/>
          </a:xfrm>
        </p:spPr>
        <p:txBody>
          <a:bodyPr/>
          <a:lstStyle/>
          <a:p>
            <a:r>
              <a:rPr lang="en-US" sz="3200" dirty="0"/>
              <a:t>Fig 5.14</a:t>
            </a:r>
          </a:p>
        </p:txBody>
      </p:sp>
      <p:pic>
        <p:nvPicPr>
          <p:cNvPr id="5" name="Picture 4">
            <a:extLst>
              <a:ext uri="{FF2B5EF4-FFF2-40B4-BE49-F238E27FC236}">
                <a16:creationId xmlns:a16="http://schemas.microsoft.com/office/drawing/2014/main" id="{52B084B3-8560-41F0-98D1-F821368F8F02}"/>
              </a:ext>
            </a:extLst>
          </p:cNvPr>
          <p:cNvPicPr>
            <a:picLocks noChangeAspect="1"/>
          </p:cNvPicPr>
          <p:nvPr/>
        </p:nvPicPr>
        <p:blipFill>
          <a:blip r:embed="rId2"/>
          <a:stretch>
            <a:fillRect/>
          </a:stretch>
        </p:blipFill>
        <p:spPr>
          <a:xfrm>
            <a:off x="7305961" y="1083540"/>
            <a:ext cx="4676929" cy="2650260"/>
          </a:xfrm>
          <a:prstGeom prst="rect">
            <a:avLst/>
          </a:prstGeom>
          <a:ln>
            <a:solidFill>
              <a:schemeClr val="tx1"/>
            </a:solidFill>
          </a:ln>
        </p:spPr>
      </p:pic>
      <p:pic>
        <p:nvPicPr>
          <p:cNvPr id="7" name="Picture 6">
            <a:extLst>
              <a:ext uri="{FF2B5EF4-FFF2-40B4-BE49-F238E27FC236}">
                <a16:creationId xmlns:a16="http://schemas.microsoft.com/office/drawing/2014/main" id="{C1E52DB2-A6FD-4953-8374-F9F8DE65DE45}"/>
              </a:ext>
            </a:extLst>
          </p:cNvPr>
          <p:cNvPicPr>
            <a:picLocks noChangeAspect="1"/>
          </p:cNvPicPr>
          <p:nvPr/>
        </p:nvPicPr>
        <p:blipFill>
          <a:blip r:embed="rId3"/>
          <a:stretch>
            <a:fillRect/>
          </a:stretch>
        </p:blipFill>
        <p:spPr>
          <a:xfrm>
            <a:off x="7305961" y="3911078"/>
            <a:ext cx="4683937" cy="2438402"/>
          </a:xfrm>
          <a:prstGeom prst="rect">
            <a:avLst/>
          </a:prstGeom>
          <a:ln>
            <a:solidFill>
              <a:schemeClr val="tx1"/>
            </a:solidFill>
          </a:ln>
        </p:spPr>
      </p:pic>
      <p:sp>
        <p:nvSpPr>
          <p:cNvPr id="8" name="TextBox 7">
            <a:extLst>
              <a:ext uri="{FF2B5EF4-FFF2-40B4-BE49-F238E27FC236}">
                <a16:creationId xmlns:a16="http://schemas.microsoft.com/office/drawing/2014/main" id="{026D1EC5-FB21-4C58-8900-D375439D304C}"/>
              </a:ext>
            </a:extLst>
          </p:cNvPr>
          <p:cNvSpPr txBox="1"/>
          <p:nvPr/>
        </p:nvSpPr>
        <p:spPr>
          <a:xfrm>
            <a:off x="586854" y="2438400"/>
            <a:ext cx="5661546" cy="3539430"/>
          </a:xfrm>
          <a:prstGeom prst="rect">
            <a:avLst/>
          </a:prstGeom>
          <a:noFill/>
        </p:spPr>
        <p:txBody>
          <a:bodyPr wrap="square" rtlCol="0">
            <a:spAutoFit/>
          </a:bodyPr>
          <a:lstStyle/>
          <a:p>
            <a:r>
              <a:rPr lang="en-US" sz="3200" dirty="0">
                <a:latin typeface="Calibri" panose="020F0502020204030204" pitchFamily="34" charset="0"/>
                <a:cs typeface="Calibri" panose="020F0502020204030204" pitchFamily="34" charset="0"/>
              </a:rPr>
              <a:t>When sidebands extend from the carrier toward a band edge or a band segment edge, operate with a displayed carrier frequency no closer than 3 kHz to the edge frequency and be sure your signal is “clean.”</a:t>
            </a:r>
          </a:p>
        </p:txBody>
      </p:sp>
    </p:spTree>
    <p:extLst>
      <p:ext uri="{BB962C8B-B14F-4D97-AF65-F5344CB8AC3E}">
        <p14:creationId xmlns:p14="http://schemas.microsoft.com/office/powerpoint/2010/main" val="18776421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83EF6-BCC0-4D61-8466-9DB0728518E9}"/>
              </a:ext>
            </a:extLst>
          </p:cNvPr>
          <p:cNvSpPr>
            <a:spLocks noGrp="1"/>
          </p:cNvSpPr>
          <p:nvPr>
            <p:ph type="title"/>
          </p:nvPr>
        </p:nvSpPr>
        <p:spPr>
          <a:xfrm>
            <a:off x="586854" y="1295399"/>
            <a:ext cx="3985146" cy="874595"/>
          </a:xfrm>
        </p:spPr>
        <p:txBody>
          <a:bodyPr/>
          <a:lstStyle/>
          <a:p>
            <a:r>
              <a:rPr lang="en-US" dirty="0"/>
              <a:t>Key Clicks</a:t>
            </a:r>
          </a:p>
        </p:txBody>
      </p:sp>
      <p:sp>
        <p:nvSpPr>
          <p:cNvPr id="3" name="Content Placeholder 2">
            <a:extLst>
              <a:ext uri="{FF2B5EF4-FFF2-40B4-BE49-F238E27FC236}">
                <a16:creationId xmlns:a16="http://schemas.microsoft.com/office/drawing/2014/main" id="{2B90ACEA-AB6F-4F31-A0E9-A9D405BCD24A}"/>
              </a:ext>
            </a:extLst>
          </p:cNvPr>
          <p:cNvSpPr>
            <a:spLocks noGrp="1"/>
          </p:cNvSpPr>
          <p:nvPr>
            <p:ph idx="1"/>
          </p:nvPr>
        </p:nvSpPr>
        <p:spPr>
          <a:xfrm>
            <a:off x="228600" y="2057400"/>
            <a:ext cx="4343400" cy="4188022"/>
          </a:xfrm>
        </p:spPr>
        <p:txBody>
          <a:bodyPr/>
          <a:lstStyle/>
          <a:p>
            <a:pPr marL="0" indent="0">
              <a:buNone/>
            </a:pPr>
            <a:r>
              <a:rPr lang="en-US" sz="2800" dirty="0"/>
              <a:t>Sharp transient clicking sounds heard on adjacent frequencies as a transmitter turns on and off too rapidly during CW transmissions or if transmitter turn on/off erratically.</a:t>
            </a:r>
          </a:p>
        </p:txBody>
      </p:sp>
      <p:pic>
        <p:nvPicPr>
          <p:cNvPr id="4" name="Picture 2" descr="Fig5-16.jpg">
            <a:extLst>
              <a:ext uri="{FF2B5EF4-FFF2-40B4-BE49-F238E27FC236}">
                <a16:creationId xmlns:a16="http://schemas.microsoft.com/office/drawing/2014/main" id="{C4F192E7-D805-423B-8564-37F52C632CAD}"/>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7825854" y="209001"/>
            <a:ext cx="4130619" cy="629269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E9E6FC24-9DEE-410A-ADDF-5FDC86073351}"/>
              </a:ext>
            </a:extLst>
          </p:cNvPr>
          <p:cNvSpPr txBox="1"/>
          <p:nvPr/>
        </p:nvSpPr>
        <p:spPr>
          <a:xfrm>
            <a:off x="4267200" y="5088567"/>
            <a:ext cx="3394366" cy="1200329"/>
          </a:xfrm>
          <a:prstGeom prst="rect">
            <a:avLst/>
          </a:prstGeom>
          <a:noFill/>
          <a:ln>
            <a:solidFill>
              <a:schemeClr val="tx1"/>
            </a:solidFill>
          </a:ln>
        </p:spPr>
        <p:txBody>
          <a:bodyPr wrap="square" rtlCol="0">
            <a:spAutoFit/>
          </a:bodyPr>
          <a:lstStyle/>
          <a:p>
            <a:r>
              <a:rPr lang="en-US" sz="2400" i="1" dirty="0">
                <a:solidFill>
                  <a:srgbClr val="C00000"/>
                </a:solidFill>
                <a:latin typeface="Calibri" panose="020F0502020204030204" pitchFamily="34" charset="0"/>
                <a:cs typeface="Calibri" panose="020F0502020204030204" pitchFamily="34" charset="0"/>
              </a:rPr>
              <a:t>Fig. 5.15:  CW waveforms can be inspected using a monitoring oscilloscope. </a:t>
            </a:r>
          </a:p>
        </p:txBody>
      </p:sp>
    </p:spTree>
    <p:extLst>
      <p:ext uri="{BB962C8B-B14F-4D97-AF65-F5344CB8AC3E}">
        <p14:creationId xmlns:p14="http://schemas.microsoft.com/office/powerpoint/2010/main" val="1272454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par>
                                <p:cTn id="14" presetID="14" presetClass="entr" presetSubtype="1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randombar(horizontal)">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130980746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control is typically adjusted for proper ALC setting on an amateur single sideband transceiver?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RF clipping level</a:t>
            </a:r>
          </a:p>
          <a:p>
            <a:pPr marL="457200" indent="-457200">
              <a:buFont typeface="+mj-lt"/>
              <a:buAutoNum type="alphaUcPeriod"/>
            </a:pPr>
            <a:r>
              <a:rPr lang="en-US" b="0" i="0" u="none" strike="noStrike" baseline="0" dirty="0">
                <a:latin typeface="Calibri" panose="020F0502020204030204" pitchFamily="34" charset="0"/>
              </a:rPr>
              <a:t>Transmit audio or microphone gain</a:t>
            </a:r>
          </a:p>
          <a:p>
            <a:pPr marL="457200" indent="-457200">
              <a:buFont typeface="+mj-lt"/>
              <a:buAutoNum type="alphaUcPeriod"/>
            </a:pPr>
            <a:r>
              <a:rPr lang="en-US" b="0" i="0" u="none" strike="noStrike" baseline="0" dirty="0">
                <a:latin typeface="Calibri" panose="020F0502020204030204" pitchFamily="34" charset="0"/>
              </a:rPr>
              <a:t>Antenna inductance or capacitance</a:t>
            </a:r>
          </a:p>
          <a:p>
            <a:pPr marL="457200" indent="-457200">
              <a:buFont typeface="+mj-lt"/>
              <a:buAutoNum type="alphaUcPeriod"/>
            </a:pPr>
            <a:r>
              <a:rPr lang="en-US" b="0" i="0" u="none" strike="noStrike" baseline="0" dirty="0">
                <a:latin typeface="Calibri" panose="020F0502020204030204" pitchFamily="34" charset="0"/>
              </a:rPr>
              <a:t>Attenuator level</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G2A12 (B) Page 5-11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85194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signals are used to conduct a two-tone test?</a:t>
            </a:r>
            <a:br>
              <a:rPr lang="en-US" b="0" i="0" u="none" strike="noStrike" baseline="0" dirty="0">
                <a:solidFill>
                  <a:srgbClr val="CC3300"/>
                </a:solidFill>
                <a:latin typeface="Calibri" panose="020F0502020204030204" pitchFamily="34" charset="0"/>
              </a:rPr>
            </a:br>
            <a:endParaRPr lang="en-US" b="0" i="0" u="none" strike="noStrike" baseline="0" dirty="0">
              <a:solidFill>
                <a:srgbClr val="CC3300"/>
              </a:solidFill>
              <a:latin typeface="Calibri" panose="020F0502020204030204" pitchFamily="34" charset="0"/>
            </a:endParaRP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Two audio signals of the same frequency shifted 90 degrees</a:t>
            </a:r>
          </a:p>
          <a:p>
            <a:pPr marL="457200" indent="-457200">
              <a:buFont typeface="+mj-lt"/>
              <a:buAutoNum type="alphaUcPeriod"/>
            </a:pPr>
            <a:r>
              <a:rPr lang="en-US" b="0" i="0" u="none" strike="noStrike" baseline="0" dirty="0">
                <a:latin typeface="Calibri" panose="020F0502020204030204" pitchFamily="34" charset="0"/>
              </a:rPr>
              <a:t>Two non-harmonically related audio signals</a:t>
            </a:r>
          </a:p>
          <a:p>
            <a:pPr marL="457200" indent="-457200">
              <a:buFont typeface="+mj-lt"/>
              <a:buAutoNum type="alphaUcPeriod"/>
            </a:pPr>
            <a:r>
              <a:rPr lang="en-US" b="0" i="0" u="none" strike="noStrike" baseline="0" dirty="0">
                <a:latin typeface="Calibri" panose="020F0502020204030204" pitchFamily="34" charset="0"/>
              </a:rPr>
              <a:t>Two swept frequency tones</a:t>
            </a:r>
          </a:p>
          <a:p>
            <a:pPr marL="457200" indent="-457200">
              <a:buFont typeface="+mj-lt"/>
              <a:buAutoNum type="alphaUcPeriod"/>
            </a:pPr>
            <a:r>
              <a:rPr lang="en-US" b="0" i="0" u="none" strike="noStrike" baseline="0" dirty="0">
                <a:latin typeface="Calibri" panose="020F0502020204030204" pitchFamily="34" charset="0"/>
              </a:rPr>
              <a:t>Two audio frequency range square wave signals of equal amplitude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G4B07 (B) Page 5-11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99001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type of transmitter performance does a two-tone test analyze?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Linearity</a:t>
            </a:r>
          </a:p>
          <a:p>
            <a:pPr marL="457200" indent="-457200">
              <a:buFont typeface="+mj-lt"/>
              <a:buAutoNum type="alphaUcPeriod"/>
            </a:pPr>
            <a:r>
              <a:rPr lang="en-US" b="0" i="0" u="none" strike="noStrike" baseline="0" dirty="0">
                <a:latin typeface="Calibri" panose="020F0502020204030204" pitchFamily="34" charset="0"/>
              </a:rPr>
              <a:t>Percentage of suppression of carrier and undesired sideband for SSB</a:t>
            </a:r>
          </a:p>
          <a:p>
            <a:pPr marL="457200" indent="-457200">
              <a:buFont typeface="+mj-lt"/>
              <a:buAutoNum type="alphaUcPeriod"/>
            </a:pPr>
            <a:r>
              <a:rPr lang="en-US" b="0" i="0" u="none" strike="noStrike" baseline="0" dirty="0">
                <a:latin typeface="Calibri" panose="020F0502020204030204" pitchFamily="34" charset="0"/>
              </a:rPr>
              <a:t>Percentage of frequency modulation</a:t>
            </a:r>
          </a:p>
          <a:p>
            <a:pPr marL="457200" indent="-457200">
              <a:buFont typeface="+mj-lt"/>
              <a:buAutoNum type="alphaUcPeriod"/>
            </a:pPr>
            <a:r>
              <a:rPr lang="en-US" b="0" i="0" u="none" strike="noStrike" baseline="0" dirty="0">
                <a:latin typeface="Calibri" panose="020F0502020204030204" pitchFamily="34" charset="0"/>
              </a:rPr>
              <a:t>Percentage of carrier phase shift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G4B15 (A) Page 5-11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320567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purpose of a speech processor as used in a modern transceiver?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Increase the intelligibility of transmitted phone signals during poor conditions</a:t>
            </a:r>
          </a:p>
          <a:p>
            <a:pPr marL="457200" indent="-457200">
              <a:buFont typeface="+mj-lt"/>
              <a:buAutoNum type="alphaUcPeriod"/>
            </a:pPr>
            <a:r>
              <a:rPr lang="en-US" b="0" i="0" u="none" strike="noStrike" baseline="0" dirty="0">
                <a:latin typeface="Calibri" panose="020F0502020204030204" pitchFamily="34" charset="0"/>
              </a:rPr>
              <a:t>Increase transmitter bass response for more natural-sounding SSB signals</a:t>
            </a:r>
          </a:p>
          <a:p>
            <a:pPr marL="457200" indent="-457200">
              <a:buFont typeface="+mj-lt"/>
              <a:buAutoNum type="alphaUcPeriod"/>
            </a:pPr>
            <a:r>
              <a:rPr lang="en-US" b="0" i="0" u="none" strike="noStrike" baseline="0" dirty="0">
                <a:latin typeface="Calibri" panose="020F0502020204030204" pitchFamily="34" charset="0"/>
              </a:rPr>
              <a:t>Prevent distortion of voice signals</a:t>
            </a:r>
          </a:p>
          <a:p>
            <a:pPr marL="457200" indent="-457200">
              <a:buFont typeface="+mj-lt"/>
              <a:buAutoNum type="alphaUcPeriod"/>
            </a:pPr>
            <a:r>
              <a:rPr lang="en-US" b="0" i="0" u="none" strike="noStrike" baseline="0" dirty="0">
                <a:latin typeface="Calibri" panose="020F0502020204030204" pitchFamily="34" charset="0"/>
              </a:rPr>
              <a:t>Decrease high-frequency voice output to prevent out-of-band operation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G4D01 (A) Page 5-12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0138439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describes how a speech processor affects a transmitted single sideband phone signal?</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increases peak power</a:t>
            </a:r>
          </a:p>
          <a:p>
            <a:pPr marL="457200" indent="-457200">
              <a:buFont typeface="+mj-lt"/>
              <a:buAutoNum type="alphaUcPeriod"/>
            </a:pPr>
            <a:r>
              <a:rPr lang="en-US" b="0" i="0" u="none" strike="noStrike" baseline="0" dirty="0">
                <a:latin typeface="Calibri" panose="020F0502020204030204" pitchFamily="34" charset="0"/>
              </a:rPr>
              <a:t>It increases average power</a:t>
            </a:r>
          </a:p>
          <a:p>
            <a:pPr marL="457200" indent="-457200">
              <a:buFont typeface="+mj-lt"/>
              <a:buAutoNum type="alphaUcPeriod"/>
            </a:pPr>
            <a:r>
              <a:rPr lang="en-US" b="0" i="0" u="none" strike="noStrike" baseline="0" dirty="0">
                <a:latin typeface="Calibri" panose="020F0502020204030204" pitchFamily="34" charset="0"/>
              </a:rPr>
              <a:t>It reduces harmonic distortion</a:t>
            </a:r>
          </a:p>
          <a:p>
            <a:pPr marL="457200" indent="-457200">
              <a:buFont typeface="+mj-lt"/>
              <a:buAutoNum type="alphaUcPeriod"/>
            </a:pPr>
            <a:r>
              <a:rPr lang="en-US" b="0" i="0" u="none" strike="noStrike" baseline="0" dirty="0">
                <a:latin typeface="Calibri" panose="020F0502020204030204" pitchFamily="34" charset="0"/>
              </a:rPr>
              <a:t>It reduces intermodulation distortion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G4D02 (B) Page 5-12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035458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827004-65F3-482E-91EF-1D97F87E4D44}"/>
              </a:ext>
            </a:extLst>
          </p:cNvPr>
          <p:cNvSpPr>
            <a:spLocks noGrp="1"/>
          </p:cNvSpPr>
          <p:nvPr>
            <p:ph type="title"/>
          </p:nvPr>
        </p:nvSpPr>
        <p:spPr>
          <a:xfrm>
            <a:off x="586854" y="1295399"/>
            <a:ext cx="4670946" cy="874595"/>
          </a:xfrm>
        </p:spPr>
        <p:txBody>
          <a:bodyPr/>
          <a:lstStyle/>
          <a:p>
            <a:r>
              <a:rPr lang="en-US" dirty="0"/>
              <a:t>Bandwidth Definition</a:t>
            </a:r>
          </a:p>
        </p:txBody>
      </p:sp>
      <p:pic>
        <p:nvPicPr>
          <p:cNvPr id="80" name="Picture 79">
            <a:extLst>
              <a:ext uri="{FF2B5EF4-FFF2-40B4-BE49-F238E27FC236}">
                <a16:creationId xmlns:a16="http://schemas.microsoft.com/office/drawing/2014/main" id="{719C39C9-1C3B-4E62-898D-E1887803CE96}"/>
              </a:ext>
            </a:extLst>
          </p:cNvPr>
          <p:cNvPicPr>
            <a:picLocks noChangeAspect="1"/>
          </p:cNvPicPr>
          <p:nvPr/>
        </p:nvPicPr>
        <p:blipFill>
          <a:blip r:embed="rId2"/>
          <a:stretch>
            <a:fillRect/>
          </a:stretch>
        </p:blipFill>
        <p:spPr>
          <a:xfrm>
            <a:off x="5636764" y="1524000"/>
            <a:ext cx="6341306" cy="4724400"/>
          </a:xfrm>
          <a:prstGeom prst="rect">
            <a:avLst/>
          </a:prstGeom>
          <a:ln>
            <a:solidFill>
              <a:schemeClr val="tx1"/>
            </a:solidFill>
          </a:ln>
        </p:spPr>
      </p:pic>
      <p:sp>
        <p:nvSpPr>
          <p:cNvPr id="81" name="TextBox 80">
            <a:extLst>
              <a:ext uri="{FF2B5EF4-FFF2-40B4-BE49-F238E27FC236}">
                <a16:creationId xmlns:a16="http://schemas.microsoft.com/office/drawing/2014/main" id="{0A887BCD-0659-413E-ACD5-1E61BB8BB7E4}"/>
              </a:ext>
            </a:extLst>
          </p:cNvPr>
          <p:cNvSpPr txBox="1"/>
          <p:nvPr/>
        </p:nvSpPr>
        <p:spPr>
          <a:xfrm>
            <a:off x="457200" y="2545722"/>
            <a:ext cx="4670946" cy="3108543"/>
          </a:xfrm>
          <a:prstGeom prst="rect">
            <a:avLst/>
          </a:prstGeom>
          <a:noFill/>
        </p:spPr>
        <p:txBody>
          <a:bodyPr wrap="square" rtlCol="0">
            <a:spAutoFit/>
          </a:bodyPr>
          <a:lstStyle/>
          <a:p>
            <a:r>
              <a:rPr lang="en-US" sz="2800" dirty="0">
                <a:latin typeface="Calibri" panose="020F0502020204030204" pitchFamily="34" charset="0"/>
                <a:cs typeface="Calibri" panose="020F0502020204030204" pitchFamily="34" charset="0"/>
              </a:rPr>
              <a:t>Figure 5.1:  The FCC defines bandwidth as “the width of a frequency band outside of which the mean [average] power of the transmitted signal is attenuated at least 26 dB below the mean power.”</a:t>
            </a:r>
          </a:p>
        </p:txBody>
      </p:sp>
    </p:spTree>
    <p:extLst>
      <p:ext uri="{BB962C8B-B14F-4D97-AF65-F5344CB8AC3E}">
        <p14:creationId xmlns:p14="http://schemas.microsoft.com/office/powerpoint/2010/main" val="1972377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80"/>
                                        </p:tgtEl>
                                        <p:attrNameLst>
                                          <p:attrName>style.visibility</p:attrName>
                                        </p:attrNameLst>
                                      </p:cBhvr>
                                      <p:to>
                                        <p:strVal val="visible"/>
                                      </p:to>
                                    </p:set>
                                    <p:animEffect transition="in" filter="randombar(horizontal)">
                                      <p:cBhvr>
                                        <p:cTn id="7" dur="500"/>
                                        <p:tgtEl>
                                          <p:spTgt spid="80"/>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1"/>
                                        </p:tgtEl>
                                        <p:attrNameLst>
                                          <p:attrName>style.visibility</p:attrName>
                                        </p:attrNameLst>
                                      </p:cBhvr>
                                      <p:to>
                                        <p:strVal val="visible"/>
                                      </p:to>
                                    </p:set>
                                    <p:anim calcmode="lin" valueType="num">
                                      <p:cBhvr additive="base">
                                        <p:cTn id="12" dur="500" fill="hold"/>
                                        <p:tgtEl>
                                          <p:spTgt spid="81"/>
                                        </p:tgtEl>
                                        <p:attrNameLst>
                                          <p:attrName>ppt_x</p:attrName>
                                        </p:attrNameLst>
                                      </p:cBhvr>
                                      <p:tavLst>
                                        <p:tav tm="0">
                                          <p:val>
                                            <p:strVal val="#ppt_x"/>
                                          </p:val>
                                        </p:tav>
                                        <p:tav tm="100000">
                                          <p:val>
                                            <p:strVal val="#ppt_x"/>
                                          </p:val>
                                        </p:tav>
                                      </p:tavLst>
                                    </p:anim>
                                    <p:anim calcmode="lin" valueType="num">
                                      <p:cBhvr additive="base">
                                        <p:cTn id="13" dur="500" fill="hold"/>
                                        <p:tgtEl>
                                          <p:spTgt spid="8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can be the result of an incorrectly adjusted speech processor?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Distorted speech</a:t>
            </a:r>
          </a:p>
          <a:p>
            <a:pPr marL="457200" indent="-457200">
              <a:buFont typeface="+mj-lt"/>
              <a:buAutoNum type="alphaUcPeriod"/>
            </a:pPr>
            <a:r>
              <a:rPr lang="en-US" b="0" i="0" u="none" strike="noStrike" baseline="0" dirty="0">
                <a:latin typeface="Calibri" panose="020F0502020204030204" pitchFamily="34" charset="0"/>
              </a:rPr>
              <a:t>Splatter</a:t>
            </a:r>
          </a:p>
          <a:p>
            <a:pPr marL="457200" indent="-457200">
              <a:buFont typeface="+mj-lt"/>
              <a:buAutoNum type="alphaUcPeriod"/>
            </a:pPr>
            <a:r>
              <a:rPr lang="en-US" b="0" i="0" u="none" strike="noStrike" baseline="0" dirty="0">
                <a:latin typeface="Calibri" panose="020F0502020204030204" pitchFamily="34" charset="0"/>
              </a:rPr>
              <a:t>Excessive background pickup</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G4D03 (D) Page 5-12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866025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frequency range is occupied by a 3 kHz LSB signal when the displayed carrier frequency is set to 7.178 MHz?</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7.178 to 7.181 MHz</a:t>
            </a:r>
          </a:p>
          <a:p>
            <a:pPr marL="457200" indent="-457200">
              <a:buFont typeface="+mj-lt"/>
              <a:buAutoNum type="alphaUcPeriod"/>
            </a:pPr>
            <a:r>
              <a:rPr lang="en-US" b="0" i="0" u="none" strike="noStrike" baseline="0" dirty="0">
                <a:latin typeface="Calibri" panose="020F0502020204030204" pitchFamily="34" charset="0"/>
              </a:rPr>
              <a:t>7.178 to 7.184 MHz</a:t>
            </a:r>
          </a:p>
          <a:p>
            <a:pPr marL="457200" indent="-457200">
              <a:buFont typeface="+mj-lt"/>
              <a:buAutoNum type="alphaUcPeriod"/>
            </a:pPr>
            <a:r>
              <a:rPr lang="en-US" b="0" i="0" u="none" strike="noStrike" baseline="0" dirty="0">
                <a:latin typeface="Calibri" panose="020F0502020204030204" pitchFamily="34" charset="0"/>
              </a:rPr>
              <a:t>7.175 to 7.178 MHz</a:t>
            </a:r>
          </a:p>
          <a:p>
            <a:pPr marL="457200" indent="-457200">
              <a:buFont typeface="+mj-lt"/>
              <a:buAutoNum type="alphaUcPeriod"/>
            </a:pPr>
            <a:r>
              <a:rPr lang="en-US" b="0" i="0" u="none" strike="noStrike" baseline="0" dirty="0">
                <a:latin typeface="Calibri" panose="020F0502020204030204" pitchFamily="34" charset="0"/>
              </a:rPr>
              <a:t>7.1765 to 7.1795 MHz</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G4D08 (C) Page 5-12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670142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frequency range is occupied by a 3 kHz USB signal with the displayed carrier frequency set to 14.347 MHz?</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14.347 to 14.647 MHz</a:t>
            </a:r>
          </a:p>
          <a:p>
            <a:pPr marL="457200" indent="-457200">
              <a:buFont typeface="+mj-lt"/>
              <a:buAutoNum type="alphaUcPeriod"/>
            </a:pPr>
            <a:r>
              <a:rPr lang="en-US" b="0" i="0" u="none" strike="noStrike" baseline="0" dirty="0">
                <a:latin typeface="Calibri" panose="020F0502020204030204" pitchFamily="34" charset="0"/>
              </a:rPr>
              <a:t>14.347 to 14.350 MHz</a:t>
            </a:r>
          </a:p>
          <a:p>
            <a:pPr marL="457200" indent="-457200">
              <a:buFont typeface="+mj-lt"/>
              <a:buAutoNum type="alphaUcPeriod"/>
            </a:pPr>
            <a:r>
              <a:rPr lang="en-US" b="0" i="0" u="none" strike="noStrike" baseline="0" dirty="0">
                <a:latin typeface="Calibri" panose="020F0502020204030204" pitchFamily="34" charset="0"/>
              </a:rPr>
              <a:t>14.344 to 14.347 MHz</a:t>
            </a:r>
          </a:p>
          <a:p>
            <a:pPr marL="457200" indent="-457200">
              <a:buFont typeface="+mj-lt"/>
              <a:buAutoNum type="alphaUcPeriod"/>
            </a:pPr>
            <a:r>
              <a:rPr lang="en-US" b="0" i="0" u="none" strike="noStrike" baseline="0" dirty="0">
                <a:latin typeface="Calibri" panose="020F0502020204030204" pitchFamily="34" charset="0"/>
              </a:rPr>
              <a:t>14.3455 to 14.3485 MHz</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G4D09 (B) Page 5-12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924105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close to the lower edge of the phone segment should your displayed carrier frequency be when using 3 kHz wide LSB?</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At least 3 kHz above the edge of the segment</a:t>
            </a:r>
          </a:p>
          <a:p>
            <a:pPr marL="457200" indent="-457200">
              <a:buFont typeface="+mj-lt"/>
              <a:buAutoNum type="alphaUcPeriod"/>
            </a:pPr>
            <a:r>
              <a:rPr lang="en-US" b="0" i="0" u="none" strike="noStrike" baseline="0" dirty="0">
                <a:latin typeface="Calibri" panose="020F0502020204030204" pitchFamily="34" charset="0"/>
              </a:rPr>
              <a:t>At least 3 kHz below the edge of the segment</a:t>
            </a:r>
          </a:p>
          <a:p>
            <a:pPr marL="457200" indent="-457200">
              <a:buFont typeface="+mj-lt"/>
              <a:buAutoNum type="alphaUcPeriod"/>
            </a:pPr>
            <a:r>
              <a:rPr lang="en-US" b="0" i="0" u="none" strike="noStrike" baseline="0" dirty="0">
                <a:latin typeface="Calibri" panose="020F0502020204030204" pitchFamily="34" charset="0"/>
              </a:rPr>
              <a:t>At least 1 kHz below the edge of the segment</a:t>
            </a:r>
          </a:p>
          <a:p>
            <a:pPr marL="457200" indent="-457200">
              <a:buFont typeface="+mj-lt"/>
              <a:buAutoNum type="alphaUcPeriod"/>
            </a:pPr>
            <a:r>
              <a:rPr lang="en-US" b="0" i="0" u="none" strike="noStrike" baseline="0" dirty="0">
                <a:latin typeface="Calibri" panose="020F0502020204030204" pitchFamily="34" charset="0"/>
              </a:rPr>
              <a:t>At least 1 kHz above the edge of the segment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G4D10 (A) Page 5-12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84158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close to the upper edge of the phone segment should your displayed carrier frequency be when using 3 kHz wide USB?</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At least 3 kHz above the edge of the band</a:t>
            </a:r>
          </a:p>
          <a:p>
            <a:pPr marL="457200" indent="-457200">
              <a:buFont typeface="+mj-lt"/>
              <a:buAutoNum type="alphaUcPeriod"/>
            </a:pPr>
            <a:r>
              <a:rPr lang="en-US" b="0" i="0" u="none" strike="noStrike" baseline="0" dirty="0">
                <a:latin typeface="Calibri" panose="020F0502020204030204" pitchFamily="34" charset="0"/>
              </a:rPr>
              <a:t>At least 3 kHz below the edge of the band</a:t>
            </a:r>
          </a:p>
          <a:p>
            <a:pPr marL="457200" indent="-457200">
              <a:buFont typeface="+mj-lt"/>
              <a:buAutoNum type="alphaUcPeriod"/>
            </a:pPr>
            <a:r>
              <a:rPr lang="en-US" b="0" i="0" u="none" strike="noStrike" baseline="0" dirty="0">
                <a:latin typeface="Calibri" panose="020F0502020204030204" pitchFamily="34" charset="0"/>
              </a:rPr>
              <a:t>At least 1 kHz above the edge of the segment</a:t>
            </a:r>
          </a:p>
          <a:p>
            <a:pPr marL="457200" indent="-457200">
              <a:buFont typeface="+mj-lt"/>
              <a:buAutoNum type="alphaUcPeriod"/>
            </a:pPr>
            <a:r>
              <a:rPr lang="en-US" b="0" i="0" u="none" strike="noStrike" baseline="0" dirty="0">
                <a:latin typeface="Calibri" panose="020F0502020204030204" pitchFamily="34" charset="0"/>
              </a:rPr>
              <a:t>At least 1 kHz below the edge of the segment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G4D11 (B) Page 5-12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833340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describes a linear amplifier?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Any RF power amplifier used in conjunction with an amateur transceiver</a:t>
            </a:r>
          </a:p>
          <a:p>
            <a:pPr marL="457200" indent="-457200">
              <a:buFont typeface="+mj-lt"/>
              <a:buAutoNum type="alphaUcPeriod"/>
            </a:pPr>
            <a:r>
              <a:rPr lang="en-US" b="0" i="0" u="none" strike="noStrike" baseline="0" dirty="0">
                <a:latin typeface="Calibri" panose="020F0502020204030204" pitchFamily="34" charset="0"/>
              </a:rPr>
              <a:t>An amplifier in which the output preserves the input waveform</a:t>
            </a:r>
          </a:p>
          <a:p>
            <a:pPr marL="457200" indent="-457200">
              <a:buFont typeface="+mj-lt"/>
              <a:buAutoNum type="alphaUcPeriod"/>
            </a:pPr>
            <a:r>
              <a:rPr lang="en-US" b="0" i="0" u="none" strike="noStrike" baseline="0" dirty="0">
                <a:latin typeface="Calibri" panose="020F0502020204030204" pitchFamily="34" charset="0"/>
              </a:rPr>
              <a:t>A Class C high efficiency amplifier</a:t>
            </a:r>
          </a:p>
          <a:p>
            <a:pPr marL="457200" indent="-457200">
              <a:buFont typeface="+mj-lt"/>
              <a:buAutoNum type="alphaUcPeriod"/>
            </a:pPr>
            <a:r>
              <a:rPr lang="en-US" b="0" i="0" u="none" strike="noStrike" baseline="0" dirty="0">
                <a:latin typeface="Calibri" panose="020F0502020204030204" pitchFamily="34" charset="0"/>
              </a:rPr>
              <a:t>An amplifier used as a frequency multiplier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G7B10 (B) Page 5-9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5986169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used to process signals from the balanced modulator then send them to the mixer in some single sideband phone transmitters?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Carrier oscillator</a:t>
            </a:r>
          </a:p>
          <a:p>
            <a:pPr marL="457200" indent="-457200">
              <a:buFont typeface="+mj-lt"/>
              <a:buAutoNum type="alphaUcPeriod"/>
            </a:pPr>
            <a:r>
              <a:rPr lang="en-US" b="0" i="0" u="none" strike="noStrike" baseline="0" dirty="0">
                <a:latin typeface="Calibri" panose="020F0502020204030204" pitchFamily="34" charset="0"/>
              </a:rPr>
              <a:t>Filter</a:t>
            </a:r>
          </a:p>
          <a:p>
            <a:pPr marL="457200" indent="-457200">
              <a:buFont typeface="+mj-lt"/>
              <a:buAutoNum type="alphaUcPeriod"/>
            </a:pPr>
            <a:r>
              <a:rPr lang="en-US" b="0" i="0" u="none" strike="noStrike" baseline="0" dirty="0">
                <a:latin typeface="Calibri" panose="020F0502020204030204" pitchFamily="34" charset="0"/>
              </a:rPr>
              <a:t>IF amplifier</a:t>
            </a:r>
          </a:p>
          <a:p>
            <a:pPr marL="457200" indent="-457200">
              <a:buFont typeface="+mj-lt"/>
              <a:buAutoNum type="alphaUcPeriod"/>
            </a:pPr>
            <a:r>
              <a:rPr lang="en-US" b="0" i="0" u="none" strike="noStrike" baseline="0" dirty="0">
                <a:latin typeface="Calibri" panose="020F0502020204030204" pitchFamily="34" charset="0"/>
              </a:rPr>
              <a:t>RF amplifier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G7C01 (B) Page 5-9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978423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circuit is used to combine signals from the carrier oscillator and speech amplifier then send the result to the filter in some single sideband phone transmitters?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Discriminator</a:t>
            </a:r>
          </a:p>
          <a:p>
            <a:pPr marL="457200" indent="-457200">
              <a:buFont typeface="+mj-lt"/>
              <a:buAutoNum type="alphaUcPeriod"/>
            </a:pPr>
            <a:r>
              <a:rPr lang="en-US" b="0" i="0" u="none" strike="noStrike" baseline="0" dirty="0">
                <a:latin typeface="Calibri" panose="020F0502020204030204" pitchFamily="34" charset="0"/>
              </a:rPr>
              <a:t>Detector</a:t>
            </a:r>
          </a:p>
          <a:p>
            <a:pPr marL="457200" indent="-457200">
              <a:buFont typeface="+mj-lt"/>
              <a:buAutoNum type="alphaUcPeriod"/>
            </a:pPr>
            <a:r>
              <a:rPr lang="en-US" b="0" i="0" u="none" strike="noStrike" baseline="0" dirty="0">
                <a:latin typeface="Calibri" panose="020F0502020204030204" pitchFamily="34" charset="0"/>
              </a:rPr>
              <a:t>IF amplifier</a:t>
            </a:r>
          </a:p>
          <a:p>
            <a:pPr marL="457200" indent="-457200">
              <a:buFont typeface="+mj-lt"/>
              <a:buAutoNum type="alphaUcPeriod"/>
            </a:pPr>
            <a:r>
              <a:rPr lang="en-US" b="0" i="0" u="none" strike="noStrike" baseline="0" dirty="0">
                <a:latin typeface="Calibri" panose="020F0502020204030204" pitchFamily="34" charset="0"/>
              </a:rPr>
              <a:t>Balanced modulator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G7C02 (D) Page 5-9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498989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an effect of overmodulation?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Insufficient audio</a:t>
            </a:r>
          </a:p>
          <a:p>
            <a:pPr marL="457200" indent="-457200">
              <a:buFont typeface="+mj-lt"/>
              <a:buAutoNum type="alphaUcPeriod"/>
            </a:pPr>
            <a:r>
              <a:rPr lang="en-US" b="0" i="0" u="none" strike="noStrike" baseline="0" dirty="0">
                <a:latin typeface="Calibri" panose="020F0502020204030204" pitchFamily="34" charset="0"/>
              </a:rPr>
              <a:t>Insufficient bandwidth</a:t>
            </a:r>
          </a:p>
          <a:p>
            <a:pPr marL="457200" indent="-457200">
              <a:buFont typeface="+mj-lt"/>
              <a:buAutoNum type="alphaUcPeriod"/>
            </a:pPr>
            <a:r>
              <a:rPr lang="en-US" b="0" i="0" u="none" strike="noStrike" baseline="0" dirty="0">
                <a:latin typeface="Calibri" panose="020F0502020204030204" pitchFamily="34" charset="0"/>
              </a:rPr>
              <a:t>Frequency drift</a:t>
            </a:r>
          </a:p>
          <a:p>
            <a:pPr marL="457200" indent="-457200">
              <a:buFont typeface="+mj-lt"/>
              <a:buAutoNum type="alphaUcPeriod"/>
            </a:pPr>
            <a:r>
              <a:rPr lang="en-US" b="0" i="0" u="none" strike="noStrike" baseline="0" dirty="0">
                <a:latin typeface="Calibri" panose="020F0502020204030204" pitchFamily="34" charset="0"/>
              </a:rPr>
              <a:t>Excessive bandwidth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G8A08 (D) Page 5-11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3987401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meant by the term “flat-topping,” when referring to a single sideband phone transmission?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Signal distortion caused by insufficient collector current</a:t>
            </a:r>
          </a:p>
          <a:p>
            <a:pPr marL="457200" indent="-457200">
              <a:buFont typeface="+mj-lt"/>
              <a:buAutoNum type="alphaUcPeriod"/>
            </a:pPr>
            <a:r>
              <a:rPr lang="en-US" b="0" i="0" u="none" strike="noStrike" baseline="0" dirty="0">
                <a:latin typeface="Calibri" panose="020F0502020204030204" pitchFamily="34" charset="0"/>
              </a:rPr>
              <a:t>The transmitter’s automatic level control (ALC) is properly adjusted</a:t>
            </a:r>
          </a:p>
          <a:p>
            <a:pPr marL="457200" indent="-457200">
              <a:buFont typeface="+mj-lt"/>
              <a:buAutoNum type="alphaUcPeriod"/>
            </a:pPr>
            <a:r>
              <a:rPr lang="en-US" b="0" i="0" u="none" strike="noStrike" baseline="0" dirty="0">
                <a:latin typeface="Calibri" panose="020F0502020204030204" pitchFamily="34" charset="0"/>
              </a:rPr>
              <a:t>Signal distortion caused by excessive drive</a:t>
            </a:r>
          </a:p>
          <a:p>
            <a:pPr marL="457200" indent="-457200">
              <a:buFont typeface="+mj-lt"/>
              <a:buAutoNum type="alphaUcPeriod"/>
            </a:pPr>
            <a:r>
              <a:rPr lang="en-US" b="0" i="0" u="none" strike="noStrike" baseline="0" dirty="0">
                <a:latin typeface="Calibri" panose="020F0502020204030204" pitchFamily="34" charset="0"/>
              </a:rPr>
              <a:t>The transmitter’s carrier is properly suppressed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G8A10 (C) Page 5-10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466868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14E868-0944-4403-8507-832B3CDCDA6B}"/>
              </a:ext>
            </a:extLst>
          </p:cNvPr>
          <p:cNvSpPr>
            <a:spLocks noGrp="1"/>
          </p:cNvSpPr>
          <p:nvPr>
            <p:ph type="title"/>
          </p:nvPr>
        </p:nvSpPr>
        <p:spPr/>
        <p:txBody>
          <a:bodyPr/>
          <a:lstStyle/>
          <a:p>
            <a:r>
              <a:rPr lang="en-US" dirty="0"/>
              <a:t>Bandwidth Definition (cont.)</a:t>
            </a:r>
          </a:p>
        </p:txBody>
      </p:sp>
      <p:sp>
        <p:nvSpPr>
          <p:cNvPr id="3" name="Content Placeholder 2">
            <a:extLst>
              <a:ext uri="{FF2B5EF4-FFF2-40B4-BE49-F238E27FC236}">
                <a16:creationId xmlns:a16="http://schemas.microsoft.com/office/drawing/2014/main" id="{7E97C60F-2C6D-4002-8C10-08622C93E352}"/>
              </a:ext>
            </a:extLst>
          </p:cNvPr>
          <p:cNvSpPr>
            <a:spLocks noGrp="1"/>
          </p:cNvSpPr>
          <p:nvPr>
            <p:ph idx="1"/>
          </p:nvPr>
        </p:nvSpPr>
        <p:spPr/>
        <p:txBody>
          <a:bodyPr/>
          <a:lstStyle/>
          <a:p>
            <a:r>
              <a:rPr lang="en-US" dirty="0"/>
              <a:t>The difference in frequency between the lowest and highest component of a composite signal is the signal’s </a:t>
            </a:r>
            <a:r>
              <a:rPr lang="en-US" i="1" dirty="0">
                <a:solidFill>
                  <a:srgbClr val="C00000"/>
                </a:solidFill>
              </a:rPr>
              <a:t>bandwidth</a:t>
            </a:r>
          </a:p>
          <a:p>
            <a:pPr lvl="1"/>
            <a:r>
              <a:rPr lang="en-US" dirty="0"/>
              <a:t>See Fig 5.1 for the FCC definition</a:t>
            </a:r>
          </a:p>
          <a:p>
            <a:r>
              <a:rPr lang="en-US" dirty="0"/>
              <a:t>The FCC limits signal bandwidth so that many stations and types of signals can share the limited amount of spectrum space (see Table 5.1)</a:t>
            </a:r>
          </a:p>
        </p:txBody>
      </p:sp>
    </p:spTree>
    <p:extLst>
      <p:ext uri="{BB962C8B-B14F-4D97-AF65-F5344CB8AC3E}">
        <p14:creationId xmlns:p14="http://schemas.microsoft.com/office/powerpoint/2010/main" val="2271001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modulation envelope of an AM signal?</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waveform created by connecting the peak values of the modulated signal</a:t>
            </a:r>
          </a:p>
          <a:p>
            <a:pPr marL="457200" indent="-457200">
              <a:buFont typeface="+mj-lt"/>
              <a:buAutoNum type="alphaUcPeriod"/>
            </a:pPr>
            <a:r>
              <a:rPr lang="en-US" b="0" i="0" u="none" strike="noStrike" baseline="0" dirty="0">
                <a:latin typeface="Calibri" panose="020F0502020204030204" pitchFamily="34" charset="0"/>
              </a:rPr>
              <a:t>The carrier frequency that contains the signal</a:t>
            </a:r>
          </a:p>
          <a:p>
            <a:pPr marL="457200" indent="-457200">
              <a:buFont typeface="+mj-lt"/>
              <a:buAutoNum type="alphaUcPeriod"/>
            </a:pPr>
            <a:r>
              <a:rPr lang="en-US" b="0" i="0" u="none" strike="noStrike" baseline="0" dirty="0">
                <a:latin typeface="Calibri" panose="020F0502020204030204" pitchFamily="34" charset="0"/>
              </a:rPr>
              <a:t>Spurious signals that envelop nearby frequencies</a:t>
            </a:r>
          </a:p>
          <a:p>
            <a:pPr marL="457200" indent="-457200">
              <a:buFont typeface="+mj-lt"/>
              <a:buAutoNum type="alphaUcPeriod"/>
            </a:pPr>
            <a:r>
              <a:rPr lang="en-US" b="0" i="0" u="none" strike="noStrike" baseline="0" dirty="0">
                <a:latin typeface="Calibri" panose="020F0502020204030204" pitchFamily="34" charset="0"/>
              </a:rPr>
              <a:t>The bandwidth of the modulated signal</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G8A11 (A) Page 5-10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80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349711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total bandwidth of an FM phone transmission having 5 kHz deviation and 3 kHz modulating frequency?</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de-DE" b="0" i="0" u="none" strike="noStrike" baseline="0" dirty="0">
                <a:latin typeface="Calibri" panose="020F0502020204030204" pitchFamily="34" charset="0"/>
              </a:rPr>
              <a:t>3 kHz</a:t>
            </a:r>
          </a:p>
          <a:p>
            <a:pPr marL="457200" indent="-457200">
              <a:buFont typeface="+mj-lt"/>
              <a:buAutoNum type="alphaUcPeriod"/>
            </a:pPr>
            <a:r>
              <a:rPr lang="de-DE" b="0" i="0" u="none" strike="noStrike" baseline="0" dirty="0">
                <a:latin typeface="Calibri" panose="020F0502020204030204" pitchFamily="34" charset="0"/>
              </a:rPr>
              <a:t>5 kHz</a:t>
            </a:r>
          </a:p>
          <a:p>
            <a:pPr marL="457200" indent="-457200">
              <a:buFont typeface="+mj-lt"/>
              <a:buAutoNum type="alphaUcPeriod"/>
            </a:pPr>
            <a:r>
              <a:rPr lang="de-DE" b="0" i="0" u="none" strike="noStrike" baseline="0" dirty="0">
                <a:latin typeface="Calibri" panose="020F0502020204030204" pitchFamily="34" charset="0"/>
              </a:rPr>
              <a:t>8 kHz</a:t>
            </a:r>
          </a:p>
          <a:p>
            <a:pPr marL="457200" indent="-457200">
              <a:buFont typeface="+mj-lt"/>
              <a:buAutoNum type="alphaUcPeriod"/>
            </a:pPr>
            <a:r>
              <a:rPr lang="de-DE" b="0" i="0" u="none" strike="noStrike" baseline="0" dirty="0">
                <a:latin typeface="Calibri" panose="020F0502020204030204" pitchFamily="34" charset="0"/>
              </a:rPr>
              <a:t>16 kHz</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G8B06 (D) Page 5-10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81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633413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frequency deviation for a 12.21 MHz reactance modulated oscillator in a 5 kHz deviation, 146.52 MHz FM phone transmitter?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de-DE" b="0" i="0" u="none" strike="noStrike" baseline="0" dirty="0">
                <a:latin typeface="Calibri" panose="020F0502020204030204" pitchFamily="34" charset="0"/>
              </a:rPr>
              <a:t>101.75 Hz</a:t>
            </a:r>
          </a:p>
          <a:p>
            <a:pPr marL="457200" indent="-457200">
              <a:buFont typeface="+mj-lt"/>
              <a:buAutoNum type="alphaUcPeriod"/>
            </a:pPr>
            <a:r>
              <a:rPr lang="de-DE" b="0" i="0" u="none" strike="noStrike" baseline="0" dirty="0">
                <a:latin typeface="Calibri" panose="020F0502020204030204" pitchFamily="34" charset="0"/>
              </a:rPr>
              <a:t>416.7 Hz</a:t>
            </a:r>
          </a:p>
          <a:p>
            <a:pPr marL="457200" indent="-457200">
              <a:buFont typeface="+mj-lt"/>
              <a:buAutoNum type="alphaUcPeriod"/>
            </a:pPr>
            <a:r>
              <a:rPr lang="de-DE" b="0" i="0" u="none" strike="noStrike" baseline="0" dirty="0">
                <a:latin typeface="Calibri" panose="020F0502020204030204" pitchFamily="34" charset="0"/>
              </a:rPr>
              <a:t>5 kHz</a:t>
            </a:r>
          </a:p>
          <a:p>
            <a:pPr marL="457200" indent="-457200">
              <a:buFont typeface="+mj-lt"/>
              <a:buAutoNum type="alphaUcPeriod"/>
            </a:pPr>
            <a:r>
              <a:rPr lang="de-DE" b="0" i="0" u="none" strike="noStrike" baseline="0" dirty="0">
                <a:latin typeface="Calibri" panose="020F0502020204030204" pitchFamily="34" charset="0"/>
              </a:rPr>
              <a:t>60 kHz</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G8B07 (B) Page 5-10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82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868734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D3CC8EE-E977-4256-9C12-6607E97DECAD}"/>
              </a:ext>
            </a:extLst>
          </p:cNvPr>
          <p:cNvSpPr>
            <a:spLocks noGrp="1"/>
          </p:cNvSpPr>
          <p:nvPr>
            <p:ph type="title"/>
          </p:nvPr>
        </p:nvSpPr>
        <p:spPr/>
        <p:txBody>
          <a:bodyPr/>
          <a:lstStyle/>
          <a:p>
            <a:r>
              <a:rPr lang="en-US" dirty="0"/>
              <a:t>Amplifiers</a:t>
            </a:r>
          </a:p>
        </p:txBody>
      </p:sp>
      <p:sp>
        <p:nvSpPr>
          <p:cNvPr id="2" name="Text Placeholder 1">
            <a:extLst>
              <a:ext uri="{FF2B5EF4-FFF2-40B4-BE49-F238E27FC236}">
                <a16:creationId xmlns:a16="http://schemas.microsoft.com/office/drawing/2014/main" id="{87AB43E6-483D-4815-9C90-2AFEBF1255C4}"/>
              </a:ext>
            </a:extLst>
          </p:cNvPr>
          <p:cNvSpPr>
            <a:spLocks noGrp="1"/>
          </p:cNvSpPr>
          <p:nvPr>
            <p:ph idx="1"/>
          </p:nvPr>
        </p:nvSpPr>
        <p:spPr>
          <a:xfrm>
            <a:off x="609600" y="2169994"/>
            <a:ext cx="10972800" cy="4380228"/>
          </a:xfrm>
        </p:spPr>
        <p:txBody>
          <a:bodyPr/>
          <a:lstStyle/>
          <a:p>
            <a:pPr>
              <a:buFont typeface="Arial" panose="020B0604020202020204" pitchFamily="34" charset="0"/>
              <a:buChar char="•"/>
            </a:pPr>
            <a:r>
              <a:rPr lang="en-US" dirty="0"/>
              <a:t>Radio operators (HF) sometimes use amplifiers to boost signals when conditions are poor, to accommodate difficult propagation paths, etc.</a:t>
            </a:r>
          </a:p>
          <a:p>
            <a:pPr>
              <a:buFont typeface="Arial" panose="020B0604020202020204" pitchFamily="34" charset="0"/>
              <a:buChar char="•"/>
            </a:pPr>
            <a:r>
              <a:rPr lang="en-US" dirty="0"/>
              <a:t>On HF, high-power amplifiers often use vacuum tube circuits that require operator adjustment</a:t>
            </a:r>
          </a:p>
          <a:p>
            <a:pPr>
              <a:buFont typeface="Arial" panose="020B0604020202020204" pitchFamily="34" charset="0"/>
              <a:buChar char="•"/>
            </a:pPr>
            <a:r>
              <a:rPr lang="en-US" dirty="0"/>
              <a:t>The efficiency of an amplifier is defined as the RF output power divided by the dc input power</a:t>
            </a:r>
          </a:p>
          <a:p>
            <a:pPr>
              <a:buFont typeface="Arial" panose="020B0604020202020204" pitchFamily="34" charset="0"/>
              <a:buChar char="•"/>
            </a:pPr>
            <a:r>
              <a:rPr lang="en-US" dirty="0"/>
              <a:t>Also called </a:t>
            </a:r>
            <a:r>
              <a:rPr lang="en-US" i="1" dirty="0">
                <a:solidFill>
                  <a:srgbClr val="C00000"/>
                </a:solidFill>
              </a:rPr>
              <a:t>linears</a:t>
            </a:r>
          </a:p>
        </p:txBody>
      </p:sp>
    </p:spTree>
    <p:extLst>
      <p:ext uri="{BB962C8B-B14F-4D97-AF65-F5344CB8AC3E}">
        <p14:creationId xmlns:p14="http://schemas.microsoft.com/office/powerpoint/2010/main" val="1655092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 calcmode="lin" valueType="num">
                                      <p:cBhvr additive="base">
                                        <p:cTn id="13"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 calcmode="lin" valueType="num">
                                      <p:cBhvr additive="base">
                                        <p:cTn id="19"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calcmode="lin" valueType="num">
                                      <p:cBhvr additive="base">
                                        <p:cTn id="25"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2629E-EA02-4D17-A59C-8068B19D8A43}"/>
              </a:ext>
            </a:extLst>
          </p:cNvPr>
          <p:cNvSpPr>
            <a:spLocks noGrp="1"/>
          </p:cNvSpPr>
          <p:nvPr>
            <p:ph type="title"/>
          </p:nvPr>
        </p:nvSpPr>
        <p:spPr/>
        <p:txBody>
          <a:bodyPr/>
          <a:lstStyle/>
          <a:p>
            <a:r>
              <a:rPr lang="en-US" dirty="0"/>
              <a:t>Four Common Amplifier Classes</a:t>
            </a:r>
          </a:p>
        </p:txBody>
      </p:sp>
      <p:sp>
        <p:nvSpPr>
          <p:cNvPr id="3" name="Content Placeholder 2">
            <a:extLst>
              <a:ext uri="{FF2B5EF4-FFF2-40B4-BE49-F238E27FC236}">
                <a16:creationId xmlns:a16="http://schemas.microsoft.com/office/drawing/2014/main" id="{E0526396-3440-4F6A-A02B-21001F88485E}"/>
              </a:ext>
            </a:extLst>
          </p:cNvPr>
          <p:cNvSpPr>
            <a:spLocks noGrp="1"/>
          </p:cNvSpPr>
          <p:nvPr>
            <p:ph idx="1"/>
          </p:nvPr>
        </p:nvSpPr>
        <p:spPr>
          <a:xfrm>
            <a:off x="381000" y="2169994"/>
            <a:ext cx="11201400" cy="4380228"/>
          </a:xfrm>
        </p:spPr>
        <p:txBody>
          <a:bodyPr/>
          <a:lstStyle/>
          <a:p>
            <a:r>
              <a:rPr lang="en-US" dirty="0"/>
              <a:t>Class A – The most linear, lowest signal distortion, least efficient</a:t>
            </a:r>
          </a:p>
          <a:p>
            <a:r>
              <a:rPr lang="en-US" dirty="0"/>
              <a:t>Class B – Known as push-pull, pair of amplifying devices each active during complementary halves of the signal’s cycle, good linearity, good efficiency</a:t>
            </a:r>
          </a:p>
          <a:p>
            <a:r>
              <a:rPr lang="en-US" dirty="0"/>
              <a:t>Class AB – Midway between A and B, linearity not as good as A, but efficiency is improved</a:t>
            </a:r>
          </a:p>
          <a:p>
            <a:r>
              <a:rPr lang="en-US" dirty="0"/>
              <a:t>Class C – Highest efficiency, only suitable for CW and FM (due to poor linearity)</a:t>
            </a:r>
          </a:p>
          <a:p>
            <a:endParaRPr lang="en-US" dirty="0"/>
          </a:p>
          <a:p>
            <a:endParaRPr lang="en-US" dirty="0"/>
          </a:p>
        </p:txBody>
      </p:sp>
    </p:spTree>
    <p:extLst>
      <p:ext uri="{BB962C8B-B14F-4D97-AF65-F5344CB8AC3E}">
        <p14:creationId xmlns:p14="http://schemas.microsoft.com/office/powerpoint/2010/main" val="1794860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54837E-F25D-4381-8E19-E2B92A189F8A}"/>
              </a:ext>
            </a:extLst>
          </p:cNvPr>
          <p:cNvSpPr>
            <a:spLocks noGrp="1"/>
          </p:cNvSpPr>
          <p:nvPr>
            <p:ph type="title"/>
          </p:nvPr>
        </p:nvSpPr>
        <p:spPr/>
        <p:txBody>
          <a:bodyPr/>
          <a:lstStyle/>
          <a:p>
            <a:r>
              <a:rPr lang="en-US" dirty="0"/>
              <a:t>Amplifiers (cont.)</a:t>
            </a:r>
          </a:p>
        </p:txBody>
      </p:sp>
      <p:sp>
        <p:nvSpPr>
          <p:cNvPr id="3" name="Content Placeholder 2">
            <a:extLst>
              <a:ext uri="{FF2B5EF4-FFF2-40B4-BE49-F238E27FC236}">
                <a16:creationId xmlns:a16="http://schemas.microsoft.com/office/drawing/2014/main" id="{23E92C3E-BEE9-4501-BA97-8B95069EE157}"/>
              </a:ext>
            </a:extLst>
          </p:cNvPr>
          <p:cNvSpPr>
            <a:spLocks noGrp="1"/>
          </p:cNvSpPr>
          <p:nvPr>
            <p:ph idx="1"/>
          </p:nvPr>
        </p:nvSpPr>
        <p:spPr/>
        <p:txBody>
          <a:bodyPr/>
          <a:lstStyle/>
          <a:p>
            <a:r>
              <a:rPr lang="en-US" dirty="0"/>
              <a:t>Some linear amplifiers can be operated in either Class AB for SSB operation or in Class C for CW</a:t>
            </a:r>
          </a:p>
          <a:p>
            <a:r>
              <a:rPr lang="en-US" dirty="0"/>
              <a:t>Transceivers often include a delay in the keying circuit timing so that the changeover relay is completely switched before transceiver is allowed to supply any RF output</a:t>
            </a:r>
          </a:p>
          <a:p>
            <a:pPr lvl="1"/>
            <a:r>
              <a:rPr lang="en-US" dirty="0"/>
              <a:t>Prevents hot-switching in which amplifier is already supplying RF</a:t>
            </a:r>
          </a:p>
          <a:p>
            <a:pPr lvl="1"/>
            <a:r>
              <a:rPr lang="en-US" dirty="0"/>
              <a:t>Can destroy the relay or other external devices</a:t>
            </a:r>
          </a:p>
          <a:p>
            <a:endParaRPr lang="en-US" dirty="0"/>
          </a:p>
        </p:txBody>
      </p:sp>
    </p:spTree>
    <p:extLst>
      <p:ext uri="{BB962C8B-B14F-4D97-AF65-F5344CB8AC3E}">
        <p14:creationId xmlns:p14="http://schemas.microsoft.com/office/powerpoint/2010/main" val="2306218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8302B-0F8C-4CE5-95CA-C84A85C34800}"/>
              </a:ext>
            </a:extLst>
          </p:cNvPr>
          <p:cNvSpPr>
            <a:spLocks noGrp="1"/>
          </p:cNvSpPr>
          <p:nvPr>
            <p:ph type="title"/>
          </p:nvPr>
        </p:nvSpPr>
        <p:spPr/>
        <p:txBody>
          <a:bodyPr/>
          <a:lstStyle/>
          <a:p>
            <a:r>
              <a:rPr lang="en-US" dirty="0"/>
              <a:t>Tuning Vacuum Tube Amplifiers</a:t>
            </a:r>
          </a:p>
        </p:txBody>
      </p:sp>
      <p:sp>
        <p:nvSpPr>
          <p:cNvPr id="3" name="Content Placeholder 2">
            <a:extLst>
              <a:ext uri="{FF2B5EF4-FFF2-40B4-BE49-F238E27FC236}">
                <a16:creationId xmlns:a16="http://schemas.microsoft.com/office/drawing/2014/main" id="{96F866A3-4CFC-422A-9CCD-88FB71B45A66}"/>
              </a:ext>
            </a:extLst>
          </p:cNvPr>
          <p:cNvSpPr>
            <a:spLocks noGrp="1"/>
          </p:cNvSpPr>
          <p:nvPr>
            <p:ph idx="1"/>
          </p:nvPr>
        </p:nvSpPr>
        <p:spPr>
          <a:xfrm>
            <a:off x="457200" y="2169994"/>
            <a:ext cx="11506200" cy="4380228"/>
          </a:xfrm>
        </p:spPr>
        <p:txBody>
          <a:bodyPr/>
          <a:lstStyle/>
          <a:p>
            <a:r>
              <a:rPr lang="en-US" dirty="0"/>
              <a:t>Set BAND switch to desired frequency</a:t>
            </a:r>
          </a:p>
          <a:p>
            <a:r>
              <a:rPr lang="en-US" dirty="0"/>
              <a:t>Apply drive power to amplifier while adjusting TUNE control to obtain minimum plate current (</a:t>
            </a:r>
            <a:r>
              <a:rPr lang="en-US" i="1" dirty="0">
                <a:solidFill>
                  <a:srgbClr val="C00000"/>
                </a:solidFill>
              </a:rPr>
              <a:t>dip</a:t>
            </a:r>
            <a:r>
              <a:rPr lang="en-US" dirty="0"/>
              <a:t>)</a:t>
            </a:r>
          </a:p>
          <a:p>
            <a:r>
              <a:rPr lang="en-US" dirty="0"/>
              <a:t>Adjust LOAD to obtain peak output power</a:t>
            </a:r>
          </a:p>
          <a:p>
            <a:r>
              <a:rPr lang="en-US" dirty="0"/>
              <a:t>Continue adjusting until max output power is obtained</a:t>
            </a:r>
          </a:p>
          <a:p>
            <a:r>
              <a:rPr lang="en-US" dirty="0"/>
              <a:t>Avoid exceeding max plate current</a:t>
            </a:r>
          </a:p>
          <a:p>
            <a:r>
              <a:rPr lang="en-US" dirty="0"/>
              <a:t>Input power to amplifier may also be adjusted during this process</a:t>
            </a:r>
          </a:p>
        </p:txBody>
      </p:sp>
    </p:spTree>
    <p:extLst>
      <p:ext uri="{BB962C8B-B14F-4D97-AF65-F5344CB8AC3E}">
        <p14:creationId xmlns:p14="http://schemas.microsoft.com/office/powerpoint/2010/main" val="2033341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0D950C-48EC-4938-8E63-79ED59990074}"/>
              </a:ext>
            </a:extLst>
          </p:cNvPr>
          <p:cNvSpPr>
            <a:spLocks noGrp="1"/>
          </p:cNvSpPr>
          <p:nvPr>
            <p:ph type="title"/>
          </p:nvPr>
        </p:nvSpPr>
        <p:spPr/>
        <p:txBody>
          <a:bodyPr/>
          <a:lstStyle/>
          <a:p>
            <a:r>
              <a:rPr lang="en-US" dirty="0"/>
              <a:t>Amplifiers (cont.)</a:t>
            </a:r>
          </a:p>
        </p:txBody>
      </p:sp>
      <p:sp>
        <p:nvSpPr>
          <p:cNvPr id="3" name="Content Placeholder 2">
            <a:extLst>
              <a:ext uri="{FF2B5EF4-FFF2-40B4-BE49-F238E27FC236}">
                <a16:creationId xmlns:a16="http://schemas.microsoft.com/office/drawing/2014/main" id="{DCD1120F-C984-4147-81F8-3BD4CB249213}"/>
              </a:ext>
            </a:extLst>
          </p:cNvPr>
          <p:cNvSpPr>
            <a:spLocks noGrp="1"/>
          </p:cNvSpPr>
          <p:nvPr>
            <p:ph idx="1"/>
          </p:nvPr>
        </p:nvSpPr>
        <p:spPr>
          <a:xfrm>
            <a:off x="609600" y="2169994"/>
            <a:ext cx="10972800" cy="4380228"/>
          </a:xfrm>
        </p:spPr>
        <p:txBody>
          <a:bodyPr/>
          <a:lstStyle/>
          <a:p>
            <a:r>
              <a:rPr lang="en-US" sz="2800" dirty="0"/>
              <a:t>Tubes can be destroyed by applying too much drive</a:t>
            </a:r>
          </a:p>
          <a:p>
            <a:r>
              <a:rPr lang="en-US" sz="2800" dirty="0"/>
              <a:t>Modern amplifiers have protective circuits</a:t>
            </a:r>
          </a:p>
          <a:p>
            <a:r>
              <a:rPr lang="en-US" sz="2800" dirty="0"/>
              <a:t>Be sure to operate amplifier according to manufacturer specifications</a:t>
            </a:r>
          </a:p>
          <a:p>
            <a:r>
              <a:rPr lang="en-US" sz="2800" dirty="0"/>
              <a:t>Similar cautions apply to solid-state amplifiers with power transistors that can be destroyed with excessive drive power</a:t>
            </a:r>
          </a:p>
          <a:p>
            <a:r>
              <a:rPr lang="en-US" sz="2800" dirty="0"/>
              <a:t>Some amplifiers generate automatic leveling control (ALC) signals that can be connected to the transmitter to limit excess drive. Check both the amplifier and transceiver manuals to be sure signals are compatible and so you know how to use the ALC meter readings.</a:t>
            </a:r>
          </a:p>
        </p:txBody>
      </p:sp>
    </p:spTree>
    <p:extLst>
      <p:ext uri="{BB962C8B-B14F-4D97-AF65-F5344CB8AC3E}">
        <p14:creationId xmlns:p14="http://schemas.microsoft.com/office/powerpoint/2010/main" val="765344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44A9B7-87D3-4BBD-B93B-330512541872}"/>
              </a:ext>
            </a:extLst>
          </p:cNvPr>
          <p:cNvSpPr>
            <a:spLocks noGrp="1"/>
          </p:cNvSpPr>
          <p:nvPr>
            <p:ph type="title"/>
          </p:nvPr>
        </p:nvSpPr>
        <p:spPr/>
        <p:txBody>
          <a:bodyPr/>
          <a:lstStyle/>
          <a:p>
            <a:r>
              <a:rPr lang="en-US" dirty="0"/>
              <a:t>Neutralization</a:t>
            </a:r>
          </a:p>
        </p:txBody>
      </p:sp>
      <p:sp>
        <p:nvSpPr>
          <p:cNvPr id="3" name="Content Placeholder 2">
            <a:extLst>
              <a:ext uri="{FF2B5EF4-FFF2-40B4-BE49-F238E27FC236}">
                <a16:creationId xmlns:a16="http://schemas.microsoft.com/office/drawing/2014/main" id="{D3D95850-9678-4C9E-A3AC-6A1A3259C67D}"/>
              </a:ext>
            </a:extLst>
          </p:cNvPr>
          <p:cNvSpPr>
            <a:spLocks noGrp="1"/>
          </p:cNvSpPr>
          <p:nvPr>
            <p:ph idx="1"/>
          </p:nvPr>
        </p:nvSpPr>
        <p:spPr>
          <a:xfrm>
            <a:off x="609600" y="2286000"/>
            <a:ext cx="10972800" cy="4264222"/>
          </a:xfrm>
        </p:spPr>
        <p:txBody>
          <a:bodyPr/>
          <a:lstStyle/>
          <a:p>
            <a:r>
              <a:rPr lang="en-US" dirty="0"/>
              <a:t>HF amplifiers can self-oscillate because of positive feedback in an amplifier tube</a:t>
            </a:r>
          </a:p>
          <a:p>
            <a:r>
              <a:rPr lang="en-US" dirty="0"/>
              <a:t>Self-oscillation creates spurious output signals and may damage the tube or amplifier components</a:t>
            </a:r>
          </a:p>
          <a:p>
            <a:r>
              <a:rPr lang="en-US" dirty="0"/>
              <a:t>The technique of preventing self-oscillation is called </a:t>
            </a:r>
            <a:r>
              <a:rPr lang="en-US" i="1" dirty="0">
                <a:solidFill>
                  <a:srgbClr val="C00000"/>
                </a:solidFill>
              </a:rPr>
              <a:t>neutralization</a:t>
            </a:r>
          </a:p>
          <a:p>
            <a:pPr lvl="1"/>
            <a:r>
              <a:rPr lang="en-US" dirty="0"/>
              <a:t>Done by creating negative feedback (small variable capacitor between amplifier’s output and input circuits)</a:t>
            </a:r>
          </a:p>
          <a:p>
            <a:endParaRPr lang="en-US" dirty="0"/>
          </a:p>
        </p:txBody>
      </p:sp>
    </p:spTree>
    <p:extLst>
      <p:ext uri="{BB962C8B-B14F-4D97-AF65-F5344CB8AC3E}">
        <p14:creationId xmlns:p14="http://schemas.microsoft.com/office/powerpoint/2010/main" val="42282371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16945335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0475E5-1DAC-40EC-BBB3-83860CF71C90}"/>
              </a:ext>
            </a:extLst>
          </p:cNvPr>
          <p:cNvSpPr>
            <a:spLocks noGrp="1"/>
          </p:cNvSpPr>
          <p:nvPr>
            <p:ph type="title"/>
          </p:nvPr>
        </p:nvSpPr>
        <p:spPr>
          <a:xfrm>
            <a:off x="586854" y="1295399"/>
            <a:ext cx="10843146" cy="1219201"/>
          </a:xfrm>
        </p:spPr>
        <p:txBody>
          <a:bodyPr/>
          <a:lstStyle/>
          <a:p>
            <a:r>
              <a:rPr lang="en-US" dirty="0"/>
              <a:t>Table 5.1: Amateur Signal Bandwidths</a:t>
            </a:r>
            <a:br>
              <a:rPr lang="en-US" dirty="0"/>
            </a:br>
            <a:r>
              <a:rPr lang="en-US" sz="3200" dirty="0"/>
              <a:t>Most Common Amateur Signals</a:t>
            </a:r>
          </a:p>
        </p:txBody>
      </p:sp>
      <p:graphicFrame>
        <p:nvGraphicFramePr>
          <p:cNvPr id="4" name="Table 4">
            <a:extLst>
              <a:ext uri="{FF2B5EF4-FFF2-40B4-BE49-F238E27FC236}">
                <a16:creationId xmlns:a16="http://schemas.microsoft.com/office/drawing/2014/main" id="{08728E4B-739E-4728-8FBF-CA7D19E18F40}"/>
              </a:ext>
            </a:extLst>
          </p:cNvPr>
          <p:cNvGraphicFramePr>
            <a:graphicFrameLocks noGrp="1"/>
          </p:cNvGraphicFramePr>
          <p:nvPr>
            <p:ph idx="1"/>
            <p:extLst>
              <p:ext uri="{D42A27DB-BD31-4B8C-83A1-F6EECF244321}">
                <p14:modId xmlns:p14="http://schemas.microsoft.com/office/powerpoint/2010/main" val="2487207262"/>
              </p:ext>
            </p:extLst>
          </p:nvPr>
        </p:nvGraphicFramePr>
        <p:xfrm>
          <a:off x="1779327" y="2819400"/>
          <a:ext cx="8458200" cy="3200400"/>
        </p:xfrm>
        <a:graphic>
          <a:graphicData uri="http://schemas.openxmlformats.org/drawingml/2006/table">
            <a:tbl>
              <a:tblPr firstRow="1" bandRow="1">
                <a:tableStyleId>{5C22544A-7EE6-4342-B048-85BDC9FD1C3A}</a:tableStyleId>
              </a:tblPr>
              <a:tblGrid>
                <a:gridCol w="4229100">
                  <a:extLst>
                    <a:ext uri="{9D8B030D-6E8A-4147-A177-3AD203B41FA5}">
                      <a16:colId xmlns:a16="http://schemas.microsoft.com/office/drawing/2014/main" val="336350774"/>
                    </a:ext>
                  </a:extLst>
                </a:gridCol>
                <a:gridCol w="4229100">
                  <a:extLst>
                    <a:ext uri="{9D8B030D-6E8A-4147-A177-3AD203B41FA5}">
                      <a16:colId xmlns:a16="http://schemas.microsoft.com/office/drawing/2014/main" val="499820536"/>
                    </a:ext>
                  </a:extLst>
                </a:gridCol>
              </a:tblGrid>
              <a:tr h="370840">
                <a:tc>
                  <a:txBody>
                    <a:bodyPr/>
                    <a:lstStyle/>
                    <a:p>
                      <a:pPr algn="ctr"/>
                      <a:r>
                        <a:rPr lang="en-US" sz="2400" dirty="0">
                          <a:solidFill>
                            <a:schemeClr val="tx1"/>
                          </a:solidFill>
                          <a:latin typeface="Calibri" panose="020F0502020204030204" pitchFamily="34" charset="0"/>
                          <a:cs typeface="Calibri" panose="020F0502020204030204" pitchFamily="34" charset="0"/>
                        </a:rPr>
                        <a:t>Type of Signal</a:t>
                      </a:r>
                    </a:p>
                  </a:txBody>
                  <a:tcPr/>
                </a:tc>
                <a:tc>
                  <a:txBody>
                    <a:bodyPr/>
                    <a:lstStyle/>
                    <a:p>
                      <a:pPr algn="ctr"/>
                      <a:r>
                        <a:rPr lang="en-US" sz="2400" dirty="0">
                          <a:solidFill>
                            <a:schemeClr val="tx1"/>
                          </a:solidFill>
                          <a:latin typeface="Calibri" panose="020F0502020204030204" pitchFamily="34" charset="0"/>
                          <a:cs typeface="Calibri" panose="020F0502020204030204" pitchFamily="34" charset="0"/>
                        </a:rPr>
                        <a:t>Typical Bandwidth</a:t>
                      </a:r>
                    </a:p>
                  </a:txBody>
                  <a:tcPr/>
                </a:tc>
                <a:extLst>
                  <a:ext uri="{0D108BD9-81ED-4DB2-BD59-A6C34878D82A}">
                    <a16:rowId xmlns:a16="http://schemas.microsoft.com/office/drawing/2014/main" val="3035422819"/>
                  </a:ext>
                </a:extLst>
              </a:tr>
              <a:tr h="370840">
                <a:tc>
                  <a:txBody>
                    <a:bodyPr/>
                    <a:lstStyle/>
                    <a:p>
                      <a:r>
                        <a:rPr lang="en-US" sz="2400" dirty="0">
                          <a:solidFill>
                            <a:schemeClr val="tx1"/>
                          </a:solidFill>
                          <a:latin typeface="Calibri" panose="020F0502020204030204" pitchFamily="34" charset="0"/>
                          <a:cs typeface="Calibri" panose="020F0502020204030204" pitchFamily="34" charset="0"/>
                        </a:rPr>
                        <a:t>AM voice</a:t>
                      </a:r>
                    </a:p>
                  </a:txBody>
                  <a:tcPr/>
                </a:tc>
                <a:tc>
                  <a:txBody>
                    <a:bodyPr/>
                    <a:lstStyle/>
                    <a:p>
                      <a:r>
                        <a:rPr lang="en-US" sz="2400" dirty="0">
                          <a:solidFill>
                            <a:schemeClr val="tx1"/>
                          </a:solidFill>
                          <a:latin typeface="Calibri" panose="020F0502020204030204" pitchFamily="34" charset="0"/>
                          <a:cs typeface="Calibri" panose="020F0502020204030204" pitchFamily="34" charset="0"/>
                        </a:rPr>
                        <a:t>6 kHz</a:t>
                      </a:r>
                    </a:p>
                  </a:txBody>
                  <a:tcPr/>
                </a:tc>
                <a:extLst>
                  <a:ext uri="{0D108BD9-81ED-4DB2-BD59-A6C34878D82A}">
                    <a16:rowId xmlns:a16="http://schemas.microsoft.com/office/drawing/2014/main" val="1407271710"/>
                  </a:ext>
                </a:extLst>
              </a:tr>
              <a:tr h="370840">
                <a:tc>
                  <a:txBody>
                    <a:bodyPr/>
                    <a:lstStyle/>
                    <a:p>
                      <a:r>
                        <a:rPr lang="en-US" sz="2400" dirty="0">
                          <a:solidFill>
                            <a:schemeClr val="tx1"/>
                          </a:solidFill>
                          <a:latin typeface="Calibri" panose="020F0502020204030204" pitchFamily="34" charset="0"/>
                          <a:cs typeface="Calibri" panose="020F0502020204030204" pitchFamily="34" charset="0"/>
                        </a:rPr>
                        <a:t>Amateur television</a:t>
                      </a:r>
                    </a:p>
                  </a:txBody>
                  <a:tcPr/>
                </a:tc>
                <a:tc>
                  <a:txBody>
                    <a:bodyPr/>
                    <a:lstStyle/>
                    <a:p>
                      <a:r>
                        <a:rPr lang="en-US" sz="2400" dirty="0">
                          <a:solidFill>
                            <a:schemeClr val="tx1"/>
                          </a:solidFill>
                          <a:latin typeface="Calibri" panose="020F0502020204030204" pitchFamily="34" charset="0"/>
                          <a:cs typeface="Calibri" panose="020F0502020204030204" pitchFamily="34" charset="0"/>
                        </a:rPr>
                        <a:t>6 MHz</a:t>
                      </a:r>
                    </a:p>
                  </a:txBody>
                  <a:tcPr/>
                </a:tc>
                <a:extLst>
                  <a:ext uri="{0D108BD9-81ED-4DB2-BD59-A6C34878D82A}">
                    <a16:rowId xmlns:a16="http://schemas.microsoft.com/office/drawing/2014/main" val="1653514998"/>
                  </a:ext>
                </a:extLst>
              </a:tr>
              <a:tr h="370840">
                <a:tc>
                  <a:txBody>
                    <a:bodyPr/>
                    <a:lstStyle/>
                    <a:p>
                      <a:r>
                        <a:rPr lang="en-US" sz="2400" dirty="0">
                          <a:solidFill>
                            <a:schemeClr val="tx1"/>
                          </a:solidFill>
                          <a:latin typeface="Calibri" panose="020F0502020204030204" pitchFamily="34" charset="0"/>
                          <a:cs typeface="Calibri" panose="020F0502020204030204" pitchFamily="34" charset="0"/>
                        </a:rPr>
                        <a:t>SSB voice</a:t>
                      </a:r>
                    </a:p>
                  </a:txBody>
                  <a:tcPr/>
                </a:tc>
                <a:tc>
                  <a:txBody>
                    <a:bodyPr/>
                    <a:lstStyle/>
                    <a:p>
                      <a:r>
                        <a:rPr lang="en-US" sz="2400" dirty="0">
                          <a:solidFill>
                            <a:schemeClr val="tx1"/>
                          </a:solidFill>
                          <a:latin typeface="Calibri" panose="020F0502020204030204" pitchFamily="34" charset="0"/>
                          <a:cs typeface="Calibri" panose="020F0502020204030204" pitchFamily="34" charset="0"/>
                        </a:rPr>
                        <a:t>2 to 3 kHz</a:t>
                      </a:r>
                    </a:p>
                  </a:txBody>
                  <a:tcPr/>
                </a:tc>
                <a:extLst>
                  <a:ext uri="{0D108BD9-81ED-4DB2-BD59-A6C34878D82A}">
                    <a16:rowId xmlns:a16="http://schemas.microsoft.com/office/drawing/2014/main" val="442924383"/>
                  </a:ext>
                </a:extLst>
              </a:tr>
              <a:tr h="370840">
                <a:tc>
                  <a:txBody>
                    <a:bodyPr/>
                    <a:lstStyle/>
                    <a:p>
                      <a:r>
                        <a:rPr lang="en-US" sz="2400" dirty="0">
                          <a:solidFill>
                            <a:schemeClr val="tx1"/>
                          </a:solidFill>
                          <a:latin typeface="Calibri" panose="020F0502020204030204" pitchFamily="34" charset="0"/>
                          <a:cs typeface="Calibri" panose="020F0502020204030204" pitchFamily="34" charset="0"/>
                        </a:rPr>
                        <a:t>Digital using SSB</a:t>
                      </a:r>
                    </a:p>
                  </a:txBody>
                  <a:tcPr/>
                </a:tc>
                <a:tc>
                  <a:txBody>
                    <a:bodyPr/>
                    <a:lstStyle/>
                    <a:p>
                      <a:r>
                        <a:rPr lang="en-US" sz="2400" dirty="0">
                          <a:solidFill>
                            <a:schemeClr val="tx1"/>
                          </a:solidFill>
                          <a:latin typeface="Calibri" panose="020F0502020204030204" pitchFamily="34" charset="0"/>
                          <a:cs typeface="Calibri" panose="020F0502020204030204" pitchFamily="34" charset="0"/>
                        </a:rPr>
                        <a:t>50 to 3000 Hz (0.05 – 3 kHz)</a:t>
                      </a:r>
                    </a:p>
                  </a:txBody>
                  <a:tcPr/>
                </a:tc>
                <a:extLst>
                  <a:ext uri="{0D108BD9-81ED-4DB2-BD59-A6C34878D82A}">
                    <a16:rowId xmlns:a16="http://schemas.microsoft.com/office/drawing/2014/main" val="1387344435"/>
                  </a:ext>
                </a:extLst>
              </a:tr>
              <a:tr h="370840">
                <a:tc>
                  <a:txBody>
                    <a:bodyPr/>
                    <a:lstStyle/>
                    <a:p>
                      <a:r>
                        <a:rPr lang="en-US" sz="2400" dirty="0">
                          <a:solidFill>
                            <a:schemeClr val="tx1"/>
                          </a:solidFill>
                          <a:latin typeface="Calibri" panose="020F0502020204030204" pitchFamily="34" charset="0"/>
                          <a:cs typeface="Calibri" panose="020F0502020204030204" pitchFamily="34" charset="0"/>
                        </a:rPr>
                        <a:t>CW</a:t>
                      </a:r>
                    </a:p>
                  </a:txBody>
                  <a:tcPr/>
                </a:tc>
                <a:tc>
                  <a:txBody>
                    <a:bodyPr/>
                    <a:lstStyle/>
                    <a:p>
                      <a:r>
                        <a:rPr lang="en-US" sz="2400" dirty="0">
                          <a:solidFill>
                            <a:schemeClr val="tx1"/>
                          </a:solidFill>
                          <a:latin typeface="Calibri" panose="020F0502020204030204" pitchFamily="34" charset="0"/>
                          <a:cs typeface="Calibri" panose="020F0502020204030204" pitchFamily="34" charset="0"/>
                        </a:rPr>
                        <a:t>100 to 300 Hz (0.1 – 0.3 kHz)</a:t>
                      </a:r>
                    </a:p>
                  </a:txBody>
                  <a:tcPr/>
                </a:tc>
                <a:extLst>
                  <a:ext uri="{0D108BD9-81ED-4DB2-BD59-A6C34878D82A}">
                    <a16:rowId xmlns:a16="http://schemas.microsoft.com/office/drawing/2014/main" val="3791367561"/>
                  </a:ext>
                </a:extLst>
              </a:tr>
              <a:tr h="370840">
                <a:tc>
                  <a:txBody>
                    <a:bodyPr/>
                    <a:lstStyle/>
                    <a:p>
                      <a:r>
                        <a:rPr lang="en-US" sz="2400" dirty="0">
                          <a:solidFill>
                            <a:schemeClr val="tx1"/>
                          </a:solidFill>
                          <a:latin typeface="Calibri" panose="020F0502020204030204" pitchFamily="34" charset="0"/>
                          <a:cs typeface="Calibri" panose="020F0502020204030204" pitchFamily="34" charset="0"/>
                        </a:rPr>
                        <a:t>FM voice</a:t>
                      </a:r>
                    </a:p>
                  </a:txBody>
                  <a:tcPr/>
                </a:tc>
                <a:tc>
                  <a:txBody>
                    <a:bodyPr/>
                    <a:lstStyle/>
                    <a:p>
                      <a:r>
                        <a:rPr lang="en-US" sz="2400" dirty="0">
                          <a:solidFill>
                            <a:schemeClr val="tx1"/>
                          </a:solidFill>
                          <a:latin typeface="Calibri" panose="020F0502020204030204" pitchFamily="34" charset="0"/>
                          <a:cs typeface="Calibri" panose="020F0502020204030204" pitchFamily="34" charset="0"/>
                        </a:rPr>
                        <a:t>5 to 16 kHz</a:t>
                      </a:r>
                    </a:p>
                  </a:txBody>
                  <a:tcPr/>
                </a:tc>
                <a:extLst>
                  <a:ext uri="{0D108BD9-81ED-4DB2-BD59-A6C34878D82A}">
                    <a16:rowId xmlns:a16="http://schemas.microsoft.com/office/drawing/2014/main" val="2627364574"/>
                  </a:ext>
                </a:extLst>
              </a:tr>
            </a:tbl>
          </a:graphicData>
        </a:graphic>
      </p:graphicFrame>
    </p:spTree>
    <p:extLst>
      <p:ext uri="{BB962C8B-B14F-4D97-AF65-F5344CB8AC3E}">
        <p14:creationId xmlns:p14="http://schemas.microsoft.com/office/powerpoint/2010/main" val="3311350522"/>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reading on the plate current meter of a vacuum tube RF power amplifier indicates correct adjustment of the plate tuning control?</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pronounced peak</a:t>
            </a:r>
          </a:p>
          <a:p>
            <a:pPr marL="457200" indent="-457200">
              <a:buFont typeface="+mj-lt"/>
              <a:buAutoNum type="alphaUcPeriod"/>
            </a:pPr>
            <a:r>
              <a:rPr lang="en-US" b="0" i="0" u="none" strike="noStrike" baseline="0" dirty="0">
                <a:latin typeface="Calibri" panose="020F0502020204030204" pitchFamily="34" charset="0"/>
              </a:rPr>
              <a:t>A pronounced dip</a:t>
            </a:r>
          </a:p>
          <a:p>
            <a:pPr marL="457200" indent="-457200">
              <a:buFont typeface="+mj-lt"/>
              <a:buAutoNum type="alphaUcPeriod"/>
            </a:pPr>
            <a:r>
              <a:rPr lang="en-US" b="0" i="0" u="none" strike="noStrike" baseline="0" dirty="0">
                <a:latin typeface="Calibri" panose="020F0502020204030204" pitchFamily="34" charset="0"/>
              </a:rPr>
              <a:t>No change will be observed</a:t>
            </a:r>
          </a:p>
          <a:p>
            <a:pPr marL="457200" indent="-457200">
              <a:buFont typeface="+mj-lt"/>
              <a:buAutoNum type="alphaUcPeriod"/>
            </a:pPr>
            <a:r>
              <a:rPr lang="en-US" b="0" i="0" u="none" strike="noStrike" baseline="0" dirty="0">
                <a:latin typeface="Calibri" panose="020F0502020204030204" pitchFamily="34" charset="0"/>
              </a:rPr>
              <a:t>A slow, rhythmic oscillation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G4A04 (B) Page 5-15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4586821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a reason to use Automatic Level Control (ALC) with an RF power amplifier?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balance the transmitter audio frequency response</a:t>
            </a:r>
          </a:p>
          <a:p>
            <a:pPr marL="457200" indent="-457200">
              <a:buFont typeface="+mj-lt"/>
              <a:buAutoNum type="alphaUcPeriod"/>
            </a:pPr>
            <a:r>
              <a:rPr lang="en-US" b="0" i="0" u="none" strike="noStrike" baseline="0" dirty="0">
                <a:latin typeface="Calibri" panose="020F0502020204030204" pitchFamily="34" charset="0"/>
              </a:rPr>
              <a:t>To reduce harmonic radiation</a:t>
            </a:r>
          </a:p>
          <a:p>
            <a:pPr marL="457200" indent="-457200">
              <a:buFont typeface="+mj-lt"/>
              <a:buAutoNum type="alphaUcPeriod"/>
            </a:pPr>
            <a:r>
              <a:rPr lang="en-US" b="0" i="0" u="none" strike="noStrike" baseline="0" dirty="0">
                <a:latin typeface="Calibri" panose="020F0502020204030204" pitchFamily="34" charset="0"/>
              </a:rPr>
              <a:t>To reduce distortion due to excessive drive</a:t>
            </a:r>
          </a:p>
          <a:p>
            <a:pPr marL="457200" indent="-457200">
              <a:buFont typeface="+mj-lt"/>
              <a:buAutoNum type="alphaUcPeriod"/>
            </a:pPr>
            <a:r>
              <a:rPr lang="en-US" b="0" i="0" u="none" strike="noStrike" baseline="0" dirty="0">
                <a:latin typeface="Calibri" panose="020F0502020204030204" pitchFamily="34" charset="0"/>
              </a:rPr>
              <a:t>To increase overall efficiency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G4A05 (C) Page 5-15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32318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condition can lead to permanent damage to a solid-state RF power amplifier?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Insufficient drive power</a:t>
            </a:r>
          </a:p>
          <a:p>
            <a:pPr marL="457200" indent="-457200">
              <a:buFont typeface="+mj-lt"/>
              <a:buAutoNum type="alphaUcPeriod"/>
            </a:pPr>
            <a:r>
              <a:rPr lang="en-US" b="0" i="0" u="none" strike="noStrike" baseline="0" dirty="0">
                <a:latin typeface="Calibri" panose="020F0502020204030204" pitchFamily="34" charset="0"/>
              </a:rPr>
              <a:t>Low input SWR</a:t>
            </a:r>
          </a:p>
          <a:p>
            <a:pPr marL="457200" indent="-457200">
              <a:buFont typeface="+mj-lt"/>
              <a:buAutoNum type="alphaUcPeriod"/>
            </a:pPr>
            <a:r>
              <a:rPr lang="en-US" b="0" i="0" u="none" strike="noStrike" baseline="0" dirty="0">
                <a:latin typeface="Calibri" panose="020F0502020204030204" pitchFamily="34" charset="0"/>
              </a:rPr>
              <a:t>Shorting the input signal to ground</a:t>
            </a:r>
          </a:p>
          <a:p>
            <a:pPr marL="457200" indent="-457200">
              <a:buFont typeface="+mj-lt"/>
              <a:buAutoNum type="alphaUcPeriod"/>
            </a:pPr>
            <a:r>
              <a:rPr lang="en-US" b="0" i="0" u="none" strike="noStrike" baseline="0" dirty="0">
                <a:latin typeface="Calibri" panose="020F0502020204030204" pitchFamily="34" charset="0"/>
              </a:rPr>
              <a:t>Excessive drive power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G4A07 (D) Page 5-15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888018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correct adjustment for the load or coupling control of a vacuum tube RF power amplifier?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Minimum SWR on the antenna</a:t>
            </a:r>
          </a:p>
          <a:p>
            <a:pPr marL="457200" indent="-457200">
              <a:buFont typeface="+mj-lt"/>
              <a:buAutoNum type="alphaUcPeriod"/>
            </a:pPr>
            <a:r>
              <a:rPr lang="en-US" b="0" i="0" u="none" strike="noStrike" baseline="0" dirty="0">
                <a:latin typeface="Calibri" panose="020F0502020204030204" pitchFamily="34" charset="0"/>
              </a:rPr>
              <a:t>Minimum plate current without exceeding maximum allowable grid current</a:t>
            </a:r>
          </a:p>
          <a:p>
            <a:pPr marL="457200" indent="-457200">
              <a:buFont typeface="+mj-lt"/>
              <a:buAutoNum type="alphaUcPeriod"/>
            </a:pPr>
            <a:r>
              <a:rPr lang="en-US" b="0" i="0" u="none" strike="noStrike" baseline="0" dirty="0">
                <a:latin typeface="Calibri" panose="020F0502020204030204" pitchFamily="34" charset="0"/>
              </a:rPr>
              <a:t>Highest plate voltage while minimizing grid current</a:t>
            </a:r>
          </a:p>
          <a:p>
            <a:pPr marL="457200" indent="-457200">
              <a:buFont typeface="+mj-lt"/>
              <a:buAutoNum type="alphaUcPeriod"/>
            </a:pPr>
            <a:r>
              <a:rPr lang="en-US" b="0" i="0" u="none" strike="noStrike" baseline="0" dirty="0">
                <a:latin typeface="Calibri" panose="020F0502020204030204" pitchFamily="34" charset="0"/>
              </a:rPr>
              <a:t>Maximum power output without exceeding maximum allowable plate current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G4A08 (D) Page 5-15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373874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Why is a time delay sometimes included in a transmitter keying circuit?</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prevent stations from interfering with one another</a:t>
            </a:r>
          </a:p>
          <a:p>
            <a:pPr marL="457200" indent="-457200">
              <a:buFont typeface="+mj-lt"/>
              <a:buAutoNum type="alphaUcPeriod"/>
            </a:pPr>
            <a:r>
              <a:rPr lang="en-US" b="0" i="0" u="none" strike="noStrike" baseline="0" dirty="0">
                <a:latin typeface="Calibri" panose="020F0502020204030204" pitchFamily="34" charset="0"/>
              </a:rPr>
              <a:t>To allow the transmitter power regulators to charge properly</a:t>
            </a:r>
          </a:p>
          <a:p>
            <a:pPr marL="457200" indent="-457200">
              <a:buFont typeface="+mj-lt"/>
              <a:buAutoNum type="alphaUcPeriod"/>
            </a:pPr>
            <a:r>
              <a:rPr lang="en-US" b="0" i="0" u="none" strike="noStrike" baseline="0" dirty="0">
                <a:latin typeface="Calibri" panose="020F0502020204030204" pitchFamily="34" charset="0"/>
              </a:rPr>
              <a:t>To allow time for transmit-receive changeover operations to complete properly before RF output is allowed</a:t>
            </a:r>
          </a:p>
          <a:p>
            <a:pPr marL="457200" indent="-457200">
              <a:buFont typeface="+mj-lt"/>
              <a:buAutoNum type="alphaUcPeriod"/>
            </a:pPr>
            <a:r>
              <a:rPr lang="en-US" b="0" i="0" u="none" strike="noStrike" baseline="0" dirty="0">
                <a:latin typeface="Calibri" panose="020F0502020204030204" pitchFamily="34" charset="0"/>
              </a:rPr>
              <a:t>To allow time for a warning signal to be sent to other stations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G4A09 (C) Page 5-14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465962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reason for neutralizing the final amplifier stage of a transmitter?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limit the modulation index</a:t>
            </a:r>
          </a:p>
          <a:p>
            <a:pPr marL="457200" indent="-457200">
              <a:buFont typeface="+mj-lt"/>
              <a:buAutoNum type="alphaUcPeriod"/>
            </a:pPr>
            <a:r>
              <a:rPr lang="en-US" b="0" i="0" u="none" strike="noStrike" baseline="0" dirty="0">
                <a:latin typeface="Calibri" panose="020F0502020204030204" pitchFamily="34" charset="0"/>
              </a:rPr>
              <a:t>To eliminate self-oscillations</a:t>
            </a:r>
          </a:p>
          <a:p>
            <a:pPr marL="457200" indent="-457200">
              <a:buFont typeface="+mj-lt"/>
              <a:buAutoNum type="alphaUcPeriod"/>
            </a:pPr>
            <a:r>
              <a:rPr lang="en-US" b="0" i="0" u="none" strike="noStrike" baseline="0" dirty="0">
                <a:latin typeface="Calibri" panose="020F0502020204030204" pitchFamily="34" charset="0"/>
              </a:rPr>
              <a:t>To cut off the final amplifier during standby periods</a:t>
            </a:r>
          </a:p>
          <a:p>
            <a:pPr marL="457200" indent="-457200">
              <a:buFont typeface="+mj-lt"/>
              <a:buAutoNum type="alphaUcPeriod"/>
            </a:pPr>
            <a:r>
              <a:rPr lang="en-US" b="0" i="0" u="none" strike="noStrike" baseline="0" dirty="0">
                <a:latin typeface="Calibri" panose="020F0502020204030204" pitchFamily="34" charset="0"/>
              </a:rPr>
              <a:t>To keep the carrier on frequency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G7B01 (B) Page 5-15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125798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these classes of amplifiers has the highest efficiency?</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Class A</a:t>
            </a:r>
          </a:p>
          <a:p>
            <a:pPr marL="457200" indent="-457200">
              <a:buFont typeface="+mj-lt"/>
              <a:buAutoNum type="alphaUcPeriod"/>
            </a:pPr>
            <a:r>
              <a:rPr lang="en-US" b="0" i="0" u="none" strike="noStrike" baseline="0" dirty="0">
                <a:latin typeface="Calibri" panose="020F0502020204030204" pitchFamily="34" charset="0"/>
              </a:rPr>
              <a:t>Class B</a:t>
            </a:r>
          </a:p>
          <a:p>
            <a:pPr marL="457200" indent="-457200">
              <a:buFont typeface="+mj-lt"/>
              <a:buAutoNum type="alphaUcPeriod"/>
            </a:pPr>
            <a:r>
              <a:rPr lang="en-US" b="0" i="0" u="none" strike="noStrike" baseline="0" dirty="0">
                <a:latin typeface="Calibri" panose="020F0502020204030204" pitchFamily="34" charset="0"/>
              </a:rPr>
              <a:t>Class AB</a:t>
            </a:r>
          </a:p>
          <a:p>
            <a:pPr marL="457200" indent="-457200">
              <a:buFont typeface="+mj-lt"/>
              <a:buAutoNum type="alphaUcPeriod"/>
            </a:pPr>
            <a:r>
              <a:rPr lang="en-US" b="0" i="0" u="none" strike="noStrike" baseline="0" dirty="0">
                <a:latin typeface="Calibri" panose="020F0502020204030204" pitchFamily="34" charset="0"/>
              </a:rPr>
              <a:t>Class C</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G7B02 (D) Page 5-14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802217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is the efficiency of an RF power amplifier determined?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Divide the DC input power by the DC output power</a:t>
            </a:r>
          </a:p>
          <a:p>
            <a:pPr marL="457200" indent="-457200">
              <a:buFont typeface="+mj-lt"/>
              <a:buAutoNum type="alphaUcPeriod"/>
            </a:pPr>
            <a:r>
              <a:rPr lang="en-US" b="0" i="0" u="none" strike="noStrike" baseline="0" dirty="0">
                <a:latin typeface="Calibri" panose="020F0502020204030204" pitchFamily="34" charset="0"/>
              </a:rPr>
              <a:t>Divide the RF output power by the DC input power</a:t>
            </a:r>
          </a:p>
          <a:p>
            <a:pPr marL="457200" indent="-457200">
              <a:buFont typeface="+mj-lt"/>
              <a:buAutoNum type="alphaUcPeriod"/>
            </a:pPr>
            <a:r>
              <a:rPr lang="en-US" b="0" i="0" u="none" strike="noStrike" baseline="0" dirty="0">
                <a:latin typeface="Calibri" panose="020F0502020204030204" pitchFamily="34" charset="0"/>
              </a:rPr>
              <a:t>Multiply the RF input power by the reciprocal of the RF output power</a:t>
            </a:r>
          </a:p>
          <a:p>
            <a:pPr marL="457200" indent="-457200">
              <a:buFont typeface="+mj-lt"/>
              <a:buAutoNum type="alphaUcPeriod"/>
            </a:pPr>
            <a:r>
              <a:rPr lang="en-US" b="0" i="0" u="none" strike="noStrike" baseline="0" dirty="0">
                <a:latin typeface="Calibri" panose="020F0502020204030204" pitchFamily="34" charset="0"/>
              </a:rPr>
              <a:t>Add the RF input power to the DC output power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G7B08 (B) Page 5-14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288307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For which of the following modes is a Class C power stage appropriate for amplifying a modulated signal?</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SSB</a:t>
            </a:r>
          </a:p>
          <a:p>
            <a:pPr marL="457200" indent="-457200">
              <a:buFont typeface="+mj-lt"/>
              <a:buAutoNum type="alphaUcPeriod"/>
            </a:pPr>
            <a:r>
              <a:rPr lang="en-US" b="0" i="0" u="none" strike="noStrike" baseline="0" dirty="0">
                <a:latin typeface="Calibri" panose="020F0502020204030204" pitchFamily="34" charset="0"/>
              </a:rPr>
              <a:t>FM</a:t>
            </a:r>
          </a:p>
          <a:p>
            <a:pPr marL="457200" indent="-457200">
              <a:buFont typeface="+mj-lt"/>
              <a:buAutoNum type="alphaUcPeriod"/>
            </a:pPr>
            <a:r>
              <a:rPr lang="en-US" b="0" i="0" u="none" strike="noStrike" baseline="0" dirty="0">
                <a:latin typeface="Calibri" panose="020F0502020204030204" pitchFamily="34" charset="0"/>
              </a:rPr>
              <a:t>AM</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G7B11 (B) Page 5-14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648793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118F6-4434-42A2-8D4D-C3C7D17A8E63}"/>
              </a:ext>
            </a:extLst>
          </p:cNvPr>
          <p:cNvSpPr>
            <a:spLocks noGrp="1"/>
          </p:cNvSpPr>
          <p:nvPr>
            <p:ph type="title"/>
          </p:nvPr>
        </p:nvSpPr>
        <p:spPr>
          <a:xfrm>
            <a:off x="457200" y="3124200"/>
            <a:ext cx="10972800" cy="1143000"/>
          </a:xfrm>
        </p:spPr>
        <p:txBody>
          <a:bodyPr/>
          <a:lstStyle/>
          <a:p>
            <a:r>
              <a:rPr lang="en-US" dirty="0"/>
              <a:t>END OF MODULE 5a</a:t>
            </a:r>
          </a:p>
        </p:txBody>
      </p:sp>
    </p:spTree>
    <p:extLst>
      <p:ext uri="{BB962C8B-B14F-4D97-AF65-F5344CB8AC3E}">
        <p14:creationId xmlns:p14="http://schemas.microsoft.com/office/powerpoint/2010/main" val="194516245"/>
      </p:ext>
    </p:extLst>
  </p:cSld>
  <p:clrMapOvr>
    <a:masterClrMapping/>
  </p:clrMapOvr>
</p:sld>
</file>

<file path=ppt/theme/theme1.xml><?xml version="1.0" encoding="utf-8"?>
<a:theme xmlns:a="http://schemas.openxmlformats.org/drawingml/2006/main" name="Module Theme">
  <a:themeElements>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HORIZ NO SCREENED DIAMO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ORIZ NO SCREENED DIAMO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ORIZ NO SCREENED DIAMO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ORIZ NO SCREENED DIAMO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ORIZ NO SCREENED DIAMO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ORIZ NO SCREENED DIAMO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ORIZ NO SCREENED DIAMO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General Template" id="{54BFB2E9-83D3-4304-9120-53E344FA7FC7}" vid="{1EB683C4-BF66-42C8-9149-02B6CD13266B}"/>
    </a:ext>
  </a:extLst>
</a:theme>
</file>

<file path=docProps/app.xml><?xml version="1.0" encoding="utf-8"?>
<Properties xmlns="http://schemas.openxmlformats.org/officeDocument/2006/extended-properties" xmlns:vt="http://schemas.openxmlformats.org/officeDocument/2006/docPropsVTypes">
  <Template>General Template</Template>
  <TotalTime>5784</TotalTime>
  <Words>4823</Words>
  <Application>Microsoft Office PowerPoint</Application>
  <PresentationFormat>Widescreen</PresentationFormat>
  <Paragraphs>540</Paragraphs>
  <Slides>100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100</vt:i4>
      </vt:variant>
    </vt:vector>
  </HeadingPairs>
  <TitlesOfParts>
    <vt:vector size="104" baseType="lpstr">
      <vt:lpstr>Arial</vt:lpstr>
      <vt:lpstr>Calibri</vt:lpstr>
      <vt:lpstr>Times New Roman</vt:lpstr>
      <vt:lpstr>Module Theme</vt:lpstr>
      <vt:lpstr>PowerPoint Presentation</vt:lpstr>
      <vt:lpstr>General Class License Manual and other resources</vt:lpstr>
      <vt:lpstr>Module 5a  ARRL General Class Chapter 5 – Radio Signals &amp; Equipment (5.1, 5.2, 5.3)  Basic Modes &amp; Bandwidth, Radio’s Building Blocks, Transmitters </vt:lpstr>
      <vt:lpstr>Basic Modes &amp; Bandwidth: Amplitude Modulated Modes</vt:lpstr>
      <vt:lpstr>Amplitude Modulated Modes (cont.)</vt:lpstr>
      <vt:lpstr>Frequency &amp; Phase Modulated Modes</vt:lpstr>
      <vt:lpstr>Bandwidth Definition</vt:lpstr>
      <vt:lpstr>Bandwidth Definition (cont.)</vt:lpstr>
      <vt:lpstr>Table 5.1: Amateur Signal Bandwidths Most Common Amateur Signals</vt:lpstr>
      <vt:lpstr>PRACTICE QUESTIONS</vt:lpstr>
      <vt:lpstr>What is the name of the process that changes the phase angle of an RF signal to convey information?</vt:lpstr>
      <vt:lpstr>What is the name of the process that changes the instantaneous frequency of an RF wave to convey information?</vt:lpstr>
      <vt:lpstr>What type of modulation varies the instantaneous power level of the RF signal?</vt:lpstr>
      <vt:lpstr>Which of the following phone emissions uses the narrowest bandwidth?</vt:lpstr>
      <vt:lpstr>Radio’s Building Blocks</vt:lpstr>
      <vt:lpstr>Filters</vt:lpstr>
      <vt:lpstr>Figure 5.2 – Generic filter response curves showing how filters of different types affect signals. A larger filter response means less attenuation of the signal cutoff frequencies are shown as fCO.</vt:lpstr>
      <vt:lpstr>Figure 5.2 – Generic filter response curves showing how filters of different types affect signals. A larger filter response means less attenuation of the signal cutoff frequencies are shown as fCO.</vt:lpstr>
      <vt:lpstr>Filters (cont.)</vt:lpstr>
      <vt:lpstr>Filters (cont.)</vt:lpstr>
      <vt:lpstr>Oscillators</vt:lpstr>
      <vt:lpstr>Oscillators (cont.)</vt:lpstr>
      <vt:lpstr>Oscillators (cont.)</vt:lpstr>
      <vt:lpstr>Oscillators (cont.)</vt:lpstr>
      <vt:lpstr>Mixers</vt:lpstr>
      <vt:lpstr>Multipliers (see Fig 5.5 in text)</vt:lpstr>
      <vt:lpstr>Modulators</vt:lpstr>
      <vt:lpstr>Amplitude Modulation</vt:lpstr>
      <vt:lpstr>Amplitude Modulation (cont.)</vt:lpstr>
      <vt:lpstr>Frequency &amp; Phase Modulation: Figure 5.7</vt:lpstr>
      <vt:lpstr>Frequency &amp; Phase Modulation: Figure 5.7</vt:lpstr>
      <vt:lpstr>Frequency &amp; Phase Modulation (cont.)</vt:lpstr>
      <vt:lpstr>Quadrature Modulation</vt:lpstr>
      <vt:lpstr>PRACTICE QUESTIONS</vt:lpstr>
      <vt:lpstr>Which of the following are basic components of a sine wave oscillator?</vt:lpstr>
      <vt:lpstr>What determines the frequency of an LC oscillator?</vt:lpstr>
      <vt:lpstr>Which of the following is an advantage of a direct digital synthesizer (DDS)?</vt:lpstr>
      <vt:lpstr>What is the phase difference between the I and Q signals that software-defined radio (SDR) equipment uses for modulation and demodulation?</vt:lpstr>
      <vt:lpstr>What is an advantage of using I and Q signals in software-defined radios (SDRs)?</vt:lpstr>
      <vt:lpstr>What is meant by the term “software-defined radio” (SDR)?</vt:lpstr>
      <vt:lpstr>What is the frequency above which a low-pass filter’s output power is less than half the input power?</vt:lpstr>
      <vt:lpstr>What term specifies a filter’s maximum ability to reject signals outside its passband?</vt:lpstr>
      <vt:lpstr>The bandwidth of a band-pass filter is measured between what two frequencies?</vt:lpstr>
      <vt:lpstr>What term specifies a filter’s attenuation inside its passband?</vt:lpstr>
      <vt:lpstr>Which of the following is a typical application for a Direct Digital Synthesizer?</vt:lpstr>
      <vt:lpstr>What emission is produced by a reactance modulator connected to a transmitter RF amplifier stage?</vt:lpstr>
      <vt:lpstr>What is another term for the mixing of two RF signals?</vt:lpstr>
      <vt:lpstr>What is the stage in a VHF FM transmitter that generates a harmonic of a lower frequency signal to reach the desired operating frequency?</vt:lpstr>
      <vt:lpstr>What combination of a mixer’s Local Oscillator (LO) and RF input frequencies is found in the output?</vt:lpstr>
      <vt:lpstr>Transmitters:  CW Transmitters</vt:lpstr>
      <vt:lpstr>CW Transmitters (cont.)</vt:lpstr>
      <vt:lpstr>SSB Phone Transmitters</vt:lpstr>
      <vt:lpstr>SSB Phone Transmitters (cont.)</vt:lpstr>
      <vt:lpstr>FM Transmitters</vt:lpstr>
      <vt:lpstr>FM Transmitters (cont.)</vt:lpstr>
      <vt:lpstr>FM Transmitters (cont.)</vt:lpstr>
      <vt:lpstr>Signal Quality</vt:lpstr>
      <vt:lpstr>Fig. 5.13 – Modulation</vt:lpstr>
      <vt:lpstr>Overmodulation – AM (cont.)</vt:lpstr>
      <vt:lpstr>Overmodulation – AM (cont.)</vt:lpstr>
      <vt:lpstr>Controlling Sideband Frequency</vt:lpstr>
      <vt:lpstr>Fig 5.14</vt:lpstr>
      <vt:lpstr>Key Clicks</vt:lpstr>
      <vt:lpstr>PRACTICE QUESTIONS</vt:lpstr>
      <vt:lpstr>What control is typically adjusted for proper ALC setting on an amateur single sideband transceiver?</vt:lpstr>
      <vt:lpstr>What signals are used to conduct a two-tone test? </vt:lpstr>
      <vt:lpstr>What type of transmitter performance does a two-tone test analyze?</vt:lpstr>
      <vt:lpstr>What is the purpose of a speech processor as used in a modern transceiver?</vt:lpstr>
      <vt:lpstr>Which of the following describes how a speech processor affects a transmitted single sideband phone signal?</vt:lpstr>
      <vt:lpstr>Which of the following can be the result of an incorrectly adjusted speech processor?</vt:lpstr>
      <vt:lpstr>What frequency range is occupied by a 3 kHz LSB signal when the displayed carrier frequency is set to 7.178 MHz?</vt:lpstr>
      <vt:lpstr>What frequency range is occupied by a 3 kHz USB signal with the displayed carrier frequency set to 14.347 MHz?</vt:lpstr>
      <vt:lpstr>How close to the lower edge of the phone segment should your displayed carrier frequency be when using 3 kHz wide LSB?</vt:lpstr>
      <vt:lpstr>How close to the upper edge of the phone segment should your displayed carrier frequency be when using 3 kHz wide USB?</vt:lpstr>
      <vt:lpstr>Which of the following describes a linear amplifier?</vt:lpstr>
      <vt:lpstr>Which of the following is used to process signals from the balanced modulator then send them to the mixer in some single sideband phone transmitters?</vt:lpstr>
      <vt:lpstr>Which circuit is used to combine signals from the carrier oscillator and speech amplifier then send the result to the filter in some single sideband phone transmitters?</vt:lpstr>
      <vt:lpstr>Which of the following is an effect of overmodulation?</vt:lpstr>
      <vt:lpstr>What is meant by the term “flat-topping,” when referring to a single sideband phone transmission?</vt:lpstr>
      <vt:lpstr>What is the modulation envelope of an AM signal?</vt:lpstr>
      <vt:lpstr>What is the total bandwidth of an FM phone transmission having 5 kHz deviation and 3 kHz modulating frequency?</vt:lpstr>
      <vt:lpstr>What is the frequency deviation for a 12.21 MHz reactance modulated oscillator in a 5 kHz deviation, 146.52 MHz FM phone transmitter?</vt:lpstr>
      <vt:lpstr>Amplifiers</vt:lpstr>
      <vt:lpstr>Four Common Amplifier Classes</vt:lpstr>
      <vt:lpstr>Amplifiers (cont.)</vt:lpstr>
      <vt:lpstr>Tuning Vacuum Tube Amplifiers</vt:lpstr>
      <vt:lpstr>Amplifiers (cont.)</vt:lpstr>
      <vt:lpstr>Neutralization</vt:lpstr>
      <vt:lpstr>PRACTICE QUESTIONS</vt:lpstr>
      <vt:lpstr>What reading on the plate current meter of a vacuum tube RF power amplifier indicates correct adjustment of the plate tuning control?</vt:lpstr>
      <vt:lpstr>What is a reason to use Automatic Level Control (ALC) with an RF power amplifier?</vt:lpstr>
      <vt:lpstr>What condition can lead to permanent damage to a solid-state RF power amplifier?</vt:lpstr>
      <vt:lpstr>What is the correct adjustment for the load or coupling control of a vacuum tube RF power amplifier?</vt:lpstr>
      <vt:lpstr>Why is a time delay sometimes included in a transmitter keying circuit?</vt:lpstr>
      <vt:lpstr>What is the reason for neutralizing the final amplifier stage of a transmitter?</vt:lpstr>
      <vt:lpstr>Which of these classes of amplifiers has the highest efficiency?</vt:lpstr>
      <vt:lpstr>How is the efficiency of an RF power amplifier determined?</vt:lpstr>
      <vt:lpstr>For which of the following modes is a Class C power stage appropriate for amplifying a modulated signal?</vt:lpstr>
      <vt:lpstr>END OF MODULE 5a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83</cp:revision>
  <dcterms:created xsi:type="dcterms:W3CDTF">2022-02-19T23:39:58Z</dcterms:created>
  <dcterms:modified xsi:type="dcterms:W3CDTF">2022-05-13T21:33:36Z</dcterms:modified>
</cp:coreProperties>
</file>